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Apple SD 산돌고딕 Neo 옅은체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Apple SD 산돌고딕 Neo 옅은체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Apple SD 산돌고딕 Neo 옅은체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Apple SD 산돌고딕 Neo 옅은체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Apple SD 산돌고딕 Neo 옅은체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Apple SD 산돌고딕 Neo 옅은체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Apple SD 산돌고딕 Neo 옅은체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Apple SD 산돌고딕 Neo 옅은체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Apple SD 산돌고딕 Neo 옅은체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제목 텍스트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첫 번째 줄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두 번째 줄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세 번째 줄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네 번째 줄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다섯 번째 줄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제목 텍스트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첫 번째 줄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두 번째 줄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세 번째 줄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네 번째 줄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다섯 번째 줄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- 중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제목 텍스트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제목 텍스트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첫 번째 줄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두 번째 줄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세 번째 줄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네 번째 줄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본문 다섯 번째 줄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제목 텍스트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제목 텍스트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첫 번째 줄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두 번째 줄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세 번째 줄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네 번째 줄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다섯 번째 줄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제목 텍스트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본문 첫 번째 줄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본문 두 번째 줄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본문 세 번째 줄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본문 네 번째 줄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본문 다섯 번째 줄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첫 번째 줄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두 번째 줄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세 번째 줄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네 번째 줄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다섯 번째 줄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제목 텍스트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첫 번째 줄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두 번째 줄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세 번째 줄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네 번째 줄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본문 다섯 번째 줄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Apple SD 산돌고딕 Neo 옅은체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pple SD 산돌고딕 Neo 옅은체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pple SD 산돌고딕 Neo 옅은체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pple SD 산돌고딕 Neo 옅은체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pple SD 산돌고딕 Neo 옅은체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pple SD 산돌고딕 Neo 옅은체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pple SD 산돌고딕 Neo 옅은체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pple SD 산돌고딕 Neo 옅은체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pple SD 산돌고딕 Neo 옅은체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마르크스주의 역사관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5046133"/>
            <a:ext cx="10464800" cy="673101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소위 전체 세계사는 인간이 노동을 통하여 창조한 것에 지나지 않는다.... </a:t>
            </a:r>
          </a:p>
        </p:txBody>
      </p:sp>
      <p:sp>
        <p:nvSpPr>
          <p:cNvPr id="34" name="Shape 34"/>
          <p:cNvSpPr/>
          <p:nvPr/>
        </p:nvSpPr>
        <p:spPr>
          <a:xfrm>
            <a:off x="6909104" y="5825066"/>
            <a:ext cx="467299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-칼 마르크스 ‘경제학, 철학 필사본 1844’ -</a:t>
            </a:r>
          </a:p>
        </p:txBody>
      </p:sp>
      <p:sp>
        <p:nvSpPr>
          <p:cNvPr id="35" name="Shape 35"/>
          <p:cNvSpPr/>
          <p:nvPr/>
        </p:nvSpPr>
        <p:spPr>
          <a:xfrm>
            <a:off x="8004572" y="8417983"/>
            <a:ext cx="312552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발 표 : 김지은, 여인덕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" grpId="1"/>
      <p:bldP build="whole" bldLvl="1" animBg="1" rev="0" advAuto="0" spid="3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952500" y="406400"/>
            <a:ext cx="11099800" cy="1343092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엥겔스의 역사 이론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1087966" y="4573496"/>
            <a:ext cx="11099801" cy="1903782"/>
          </a:xfrm>
          <a:prstGeom prst="rect">
            <a:avLst/>
          </a:prstGeom>
        </p:spPr>
        <p:txBody>
          <a:bodyPr/>
          <a:lstStyle>
            <a:lvl1pPr marL="360947" indent="-360947" defTabSz="457200">
              <a:lnSpc>
                <a:spcPct val="120000"/>
              </a:lnSpc>
              <a:spcBef>
                <a:spcPts val="800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마르크스 사상 중에서 실증주의적 경향을 강화함. 철학은 정적인 우주를 이해할 수 있을지는 모르지만, 변화하는 실재를 파악하는 데 적합한 것은 오직 변증법적 사고뿐이라고 주장함.</a:t>
            </a:r>
          </a:p>
        </p:txBody>
      </p:sp>
      <p:sp>
        <p:nvSpPr>
          <p:cNvPr id="72" name="Shape 72"/>
          <p:cNvSpPr/>
          <p:nvPr/>
        </p:nvSpPr>
        <p:spPr>
          <a:xfrm>
            <a:off x="1083733" y="6722981"/>
            <a:ext cx="11420738" cy="1949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엥겔스는 그의 말년에 유물론적 역사 개념을 경직된 공식처럼 적용하려는 </a:t>
            </a:r>
            <a:endParaRPr sz="30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경향과 싸우려고 노력함. 그의 비판은 ‘유물론적 역사 개념을 역사 연구를 </a:t>
            </a:r>
            <a:endParaRPr sz="30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하지 않는 구실로 사용하는 사람들’을 겨냥한 것이었다.</a:t>
            </a:r>
          </a:p>
        </p:txBody>
      </p:sp>
      <p:sp>
        <p:nvSpPr>
          <p:cNvPr id="73" name="Shape 73"/>
          <p:cNvSpPr/>
          <p:nvPr/>
        </p:nvSpPr>
        <p:spPr>
          <a:xfrm>
            <a:off x="1043023" y="2377807"/>
            <a:ext cx="11589061" cy="1949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과학에 대한 엥겔스의 관심 때문에 마르크스의 사상 구조가 수정됨.        </a:t>
            </a:r>
            <a:endParaRPr sz="30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 엥겔스는 자연 과학 분야에서의 방법으로 역사를 연구할 수 있다고 봄.     </a:t>
            </a:r>
            <a:endParaRPr sz="30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 다윈의 자연의 발전 법칙과 같이 마르크스도 인간 역사 발전의 법칙을 발견.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whole" bldLvl="1" animBg="1" rev="0" advAuto="0" spid="72" grpId="3"/>
      <p:bldP build="whole" bldLvl="1" animBg="1" rev="0" advAuto="0" spid="7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asted-image.png"/>
          <p:cNvPicPr/>
          <p:nvPr/>
        </p:nvPicPr>
        <p:blipFill>
          <a:blip r:embed="rId2">
            <a:extLst/>
          </a:blip>
          <a:srcRect l="0" t="6105" r="0" b="6105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블라디미르 레닌</a:t>
            </a:r>
            <a:endParaRPr sz="8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(1870. 4. 22 - 1924. 1. 21)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블라디미르 일리치 레닌은 러시아 제국과 소비에트 연방의 정치경제학자, 정치철학자, 정치인, 노동운동가, 혁명가로 볼셰비키의 지도자였다. 공산주의자이면서도 특별히 마르크스의 과학적 사회주의 사상을 발전시킨 레닌주의 이념의 창시자.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볼셰비키혁명(10월 혁명)은 블라디미르 레닌의 지도하에 볼셰비키들에 의해 이루어졌으며, 카를 마르크스의 사상에 기반한 20세기 최초이자, 세계 최초의 공산주의혁명이었다.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831" y="468384"/>
            <a:ext cx="11017138" cy="8816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마르크스의 역사 발전 4단계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38150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1. 원시 공산 사회 : 인간이 맨 처음에는 국가도 가정도 종교도 사유도 없는 공산 사회를 이루어 군거 생활을 영위.</a:t>
            </a:r>
            <a:endParaRPr sz="2475">
              <a:solidFill>
                <a:srgbClr val="FFFFFF"/>
              </a:solidFill>
            </a:endParaRPr>
          </a:p>
          <a:p>
            <a:pPr lvl="0" marL="0" indent="0" defTabSz="438150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2. 노예시대 : 노예를 소유하는 자는 생산 수단까지 소유. 노예의 매매 살인권을 가지며 가족 제도, 사유재산 제도 발생.</a:t>
            </a:r>
            <a:endParaRPr sz="2475">
              <a:solidFill>
                <a:srgbClr val="FFFFFF"/>
              </a:solidFill>
            </a:endParaRPr>
          </a:p>
          <a:p>
            <a:pPr lvl="0" marL="0" indent="0" defTabSz="438150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3. 봉건 사회시대 : 봉건 귀족이 생산 수단을 소유. 농노 수공업자들은 자기들에게 필요한 약간의 생산 수단을 가지고 있음.</a:t>
            </a:r>
            <a:endParaRPr sz="2475">
              <a:solidFill>
                <a:srgbClr val="FFFFFF"/>
              </a:solidFill>
            </a:endParaRPr>
          </a:p>
          <a:p>
            <a:pPr lvl="0" marL="0" indent="0" defTabSz="438150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4. 자본주의 시대 : 자본가가 생산 수단을 소유. 노동자를 고용하지만 노동자는 생산 수단을 소유하지 못하기 때문에 자본가 계급에게 착취당하면서 간접적으로 예속을 당할 수 밖에 없다.</a:t>
            </a:r>
            <a:endParaRPr sz="2475">
              <a:solidFill>
                <a:srgbClr val="FFFFFF"/>
              </a:solidFill>
            </a:endParaRPr>
          </a:p>
          <a:p>
            <a:pPr lvl="0" marL="297781" indent="-297781" defTabSz="438150">
              <a:spcBef>
                <a:spcPts val="3100"/>
              </a:spcBef>
              <a:buChar char="★"/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사회주의 : 공동 생산, 공동 분배 공산주의 전 과도기</a:t>
            </a:r>
            <a:endParaRPr sz="2475">
              <a:solidFill>
                <a:srgbClr val="FFFFFF"/>
              </a:solidFill>
            </a:endParaRPr>
          </a:p>
          <a:p>
            <a:pPr lvl="0" marL="0" indent="0" defTabSz="438150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5. 공산주의 시대 : 국가 소멸, 여성 차별 ・ 도농의 구별 ・ 노동 착취, 계급 등에서 해방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20000"/>
              </a:lnSpc>
              <a:spcBef>
                <a:spcPts val="800"/>
              </a:spcBef>
              <a:defRPr sz="5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마르크스주의적 관점에 대한 평가</a:t>
            </a:r>
          </a:p>
        </p:txBody>
      </p:sp>
      <p:sp>
        <p:nvSpPr>
          <p:cNvPr id="85" name="Shape 85"/>
          <p:cNvSpPr/>
          <p:nvPr/>
        </p:nvSpPr>
        <p:spPr>
          <a:xfrm>
            <a:off x="952500" y="5287830"/>
            <a:ext cx="11099800" cy="123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마르크스주의는 예술적 성취에 대하여 왜 그런 업적들이 생겨났는지 그 이유를 설명하지 못한다.</a:t>
            </a:r>
          </a:p>
        </p:txBody>
      </p:sp>
      <p:sp>
        <p:nvSpPr>
          <p:cNvPr id="86" name="Shape 86"/>
          <p:cNvSpPr/>
          <p:nvPr/>
        </p:nvSpPr>
        <p:spPr>
          <a:xfrm>
            <a:off x="952500" y="3315229"/>
            <a:ext cx="11099800" cy="123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생산양식의 변화가 법률, 정치, 철학, 종교의 영역에서 발생하는 모든 변화들의 최우선적인 동인이라는 신념은 남아 있다.</a:t>
            </a:r>
          </a:p>
        </p:txBody>
      </p:sp>
      <p:sp>
        <p:nvSpPr>
          <p:cNvPr id="87" name="Shape 87"/>
          <p:cNvSpPr/>
          <p:nvPr/>
        </p:nvSpPr>
        <p:spPr>
          <a:xfrm>
            <a:off x="952500" y="7260432"/>
            <a:ext cx="11099800" cy="1283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마르크스주의 전제하에서는 민족주의와 같은 사상의 본질들이 만족스럽게 설명되지 않는다. (독일, 일본의 예)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20000"/>
              </a:lnSpc>
              <a:spcBef>
                <a:spcPts val="800"/>
              </a:spcBef>
              <a:defRPr sz="5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마르크스주의적 관점에 대한 평가</a:t>
            </a:r>
          </a:p>
        </p:txBody>
      </p:sp>
      <p:sp>
        <p:nvSpPr>
          <p:cNvPr id="90" name="Shape 90"/>
          <p:cNvSpPr/>
          <p:nvPr/>
        </p:nvSpPr>
        <p:spPr>
          <a:xfrm>
            <a:off x="1079500" y="4590785"/>
            <a:ext cx="11099800" cy="1283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마르크스주의 세계관은 스탈린주의의 독재에 직면하여 효력을 상실했다.</a:t>
            </a:r>
            <a:endParaRPr sz="30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</a:t>
            </a:r>
            <a:r>
              <a:rPr sz="1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마르크스주의는 역사주의로부터 규범에 대한 상대주의를 끌어 왔다.</a:t>
            </a:r>
          </a:p>
        </p:txBody>
      </p:sp>
      <p:sp>
        <p:nvSpPr>
          <p:cNvPr id="91" name="Shape 91"/>
          <p:cNvSpPr/>
          <p:nvPr/>
        </p:nvSpPr>
        <p:spPr>
          <a:xfrm>
            <a:off x="1079500" y="2761985"/>
            <a:ext cx="11099800" cy="1283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사상은 사람들로 하여금 경제적 이해 관계와 상반되는 행동을 하도록 자극할 수 있다는 문제가 마르크스주의자들에게 남아 있다.</a:t>
            </a:r>
          </a:p>
        </p:txBody>
      </p:sp>
      <p:sp>
        <p:nvSpPr>
          <p:cNvPr id="92" name="Shape 92"/>
          <p:cNvSpPr/>
          <p:nvPr/>
        </p:nvSpPr>
        <p:spPr>
          <a:xfrm>
            <a:off x="1079500" y="6419585"/>
            <a:ext cx="11099800" cy="66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마르크스주의 역사관은 인간을 불확실한 희망으로 이끌고 있다.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마르크스가 본 기독교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952500" y="3181614"/>
            <a:ext cx="11099800" cy="184097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마르크스와 같은 유물론자에겐 기독교를 포함한 모든 종교는 인간의 생각에 의해서 만들어진 하나의 환상이나 공상에 지나지 않는다.</a:t>
            </a:r>
          </a:p>
        </p:txBody>
      </p:sp>
      <p:sp>
        <p:nvSpPr>
          <p:cNvPr id="96" name="Shape 96"/>
          <p:cNvSpPr/>
          <p:nvPr/>
        </p:nvSpPr>
        <p:spPr>
          <a:xfrm>
            <a:off x="1069940" y="5676899"/>
            <a:ext cx="11099802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종교는 현실적 행복대신에 환상적인 것을 산출하는 진정제요 마취제이다. 종교는 민중의 아편이다. </a:t>
            </a:r>
          </a:p>
        </p:txBody>
      </p:sp>
      <p:sp>
        <p:nvSpPr>
          <p:cNvPr id="97" name="Shape 97"/>
          <p:cNvSpPr/>
          <p:nvPr/>
        </p:nvSpPr>
        <p:spPr>
          <a:xfrm>
            <a:off x="1069940" y="7573962"/>
            <a:ext cx="11099802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마르크스에겐 종교에서 인간을 해방하는 것, 하나님에게서 인간을 다시 빼앗는 것이 진정한 인간해방이다.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3"/>
      <p:bldP build="whole" bldLvl="1" animBg="1" rev="0" advAuto="0" spid="96" grpId="2"/>
      <p:bldP build="whole" bldLvl="1" animBg="1" rev="0" advAuto="0" spid="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마르크스가 본 기독교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952500" y="3181614"/>
            <a:ext cx="11099800" cy="184097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영적인 것은 두뇌작용 이외의 아무것도 아니다. 사상이란 물질의 땀이다.</a:t>
            </a:r>
          </a:p>
        </p:txBody>
      </p:sp>
      <p:sp>
        <p:nvSpPr>
          <p:cNvPr id="101" name="Shape 101"/>
          <p:cNvSpPr/>
          <p:nvPr/>
        </p:nvSpPr>
        <p:spPr>
          <a:xfrm>
            <a:off x="1069940" y="5676899"/>
            <a:ext cx="11099802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buSzPct val="75000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마르크스의 철학은 해방철학이다. 진정한 해방은 심리적 해방이 아니라 경제적 빈곤으로부터의 해방이다.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2"/>
      <p:bldP build="whole" bldLvl="1" animBg="1" rev="0" advAuto="0" spid="10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변증법적 유물사관에 대한 기독교적 비판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952500" y="2980266"/>
            <a:ext cx="11099800" cy="1589089"/>
          </a:xfrm>
          <a:prstGeom prst="rect">
            <a:avLst/>
          </a:prstGeom>
        </p:spPr>
        <p:txBody>
          <a:bodyPr/>
          <a:lstStyle/>
          <a:p>
            <a:pPr lvl="0" marL="0" indent="0" defTabSz="537463">
              <a:lnSpc>
                <a:spcPct val="10000"/>
              </a:lnSpc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FFFFFF"/>
                </a:solidFill>
              </a:rPr>
              <a:t>1.  기본 가정의 오류에 의한 오류  </a:t>
            </a:r>
            <a:endParaRPr sz="2760">
              <a:solidFill>
                <a:srgbClr val="FFFFFF"/>
              </a:solidFill>
            </a:endParaRPr>
          </a:p>
          <a:p>
            <a:pPr lvl="0" marL="0" indent="0" defTabSz="537463">
              <a:lnSpc>
                <a:spcPct val="10000"/>
              </a:lnSpc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FFFFFF"/>
                </a:solidFill>
              </a:rPr>
              <a:t> - 물질을 우주의 근본이라 생각한 것은 잘못된 가정이다.</a:t>
            </a:r>
            <a:endParaRPr sz="2760">
              <a:solidFill>
                <a:srgbClr val="FFFFFF"/>
              </a:solidFill>
            </a:endParaRPr>
          </a:p>
          <a:p>
            <a:pPr lvl="0" marL="0" indent="0" defTabSz="537463">
              <a:lnSpc>
                <a:spcPct val="10000"/>
              </a:lnSpc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FFFFFF"/>
                </a:solidFill>
              </a:rPr>
              <a:t> - 우주 삼라만상의 현상을 변증법의 원리로만 해석하는 것은 잘못된 가정이다.</a:t>
            </a:r>
          </a:p>
        </p:txBody>
      </p:sp>
      <p:sp>
        <p:nvSpPr>
          <p:cNvPr id="105" name="Shape 105"/>
          <p:cNvSpPr/>
          <p:nvPr/>
        </p:nvSpPr>
        <p:spPr>
          <a:xfrm>
            <a:off x="952500" y="4986866"/>
            <a:ext cx="11099800" cy="126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lnSpc>
                <a:spcPct val="10000"/>
              </a:lnSpc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2.  물신(物神) 숭배  </a:t>
            </a:r>
            <a:endParaRPr sz="3000">
              <a:solidFill>
                <a:srgbClr val="FFFFFF"/>
              </a:solidFill>
            </a:endParaRPr>
          </a:p>
          <a:p>
            <a:pPr lvl="0" algn="l">
              <a:lnSpc>
                <a:spcPct val="10000"/>
              </a:lnSpc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- 헤</a:t>
            </a:r>
            <a:r>
              <a:rPr sz="2800">
                <a:solidFill>
                  <a:srgbClr val="FFFFFF"/>
                </a:solidFill>
              </a:rPr>
              <a:t>겔에게 절대 정신은 범신론적 신이었다면, 마르크스에겐 물질이 신이 된다.</a:t>
            </a:r>
          </a:p>
        </p:txBody>
      </p:sp>
      <p:sp>
        <p:nvSpPr>
          <p:cNvPr id="106" name="Shape 106"/>
          <p:cNvSpPr/>
          <p:nvPr/>
        </p:nvSpPr>
        <p:spPr>
          <a:xfrm>
            <a:off x="952500" y="6670675"/>
            <a:ext cx="11099800" cy="158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 defTabSz="537463">
              <a:lnSpc>
                <a:spcPct val="10000"/>
              </a:lnSpc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FFFFFF"/>
                </a:solidFill>
              </a:rPr>
              <a:t>3.  전체주의</a:t>
            </a:r>
            <a:endParaRPr sz="2760">
              <a:solidFill>
                <a:srgbClr val="FFFFFF"/>
              </a:solidFill>
            </a:endParaRPr>
          </a:p>
          <a:p>
            <a:pPr lvl="0" algn="l" defTabSz="537463">
              <a:lnSpc>
                <a:spcPct val="10000"/>
              </a:lnSpc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FFFFFF"/>
                </a:solidFill>
              </a:rPr>
              <a:t> - 인간은 그가 소속해 있는 사회를 전제로 할 때 자신의 가치를 찾을 수 있다는 </a:t>
            </a:r>
            <a:endParaRPr sz="2760">
              <a:solidFill>
                <a:srgbClr val="FFFFFF"/>
              </a:solidFill>
            </a:endParaRPr>
          </a:p>
          <a:p>
            <a:pPr lvl="0" algn="l" defTabSz="537463">
              <a:lnSpc>
                <a:spcPct val="10000"/>
              </a:lnSpc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FFFFFF"/>
                </a:solidFill>
              </a:rPr>
              <a:t>    전체주의는 인간의 자유와 존엄성을 보장받을 수 없다.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" grpId="2"/>
      <p:bldP build="whole" bldLvl="1" animBg="1" rev="0" advAuto="0" spid="106" grpId="3"/>
      <p:bldP build="whole" bldLvl="1" animBg="1" rev="0" advAuto="0" spid="10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변증법적 유물사관에 대한 기독교적 비판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952500" y="3031066"/>
            <a:ext cx="11099800" cy="2249158"/>
          </a:xfrm>
          <a:prstGeom prst="rect">
            <a:avLst/>
          </a:prstGeom>
        </p:spPr>
        <p:txBody>
          <a:bodyPr/>
          <a:lstStyle/>
          <a:p>
            <a:pPr lvl="0" marL="0" indent="0">
              <a:lnSpc>
                <a:spcPct val="1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4.  피상적 낙관주의 </a:t>
            </a:r>
            <a:endParaRPr sz="3000">
              <a:solidFill>
                <a:srgbClr val="FFFFFF"/>
              </a:solidFill>
            </a:endParaRPr>
          </a:p>
          <a:p>
            <a:pPr lvl="0" marL="0" indent="0">
              <a:lnSpc>
                <a:spcPct val="1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- 마르크스는 공산주의 사회에서도 역시 인간은 본성의 죄와 지식과 </a:t>
            </a:r>
            <a:endParaRPr sz="3000">
              <a:solidFill>
                <a:srgbClr val="FFFFFF"/>
              </a:solidFill>
            </a:endParaRPr>
          </a:p>
          <a:p>
            <a:pPr lvl="0" marL="0" indent="0">
              <a:lnSpc>
                <a:spcPct val="1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   행동에 제한을 받는 인간으로 머문다는 사실을 간과했다.</a:t>
            </a:r>
          </a:p>
        </p:txBody>
      </p:sp>
      <p:sp>
        <p:nvSpPr>
          <p:cNvPr id="110" name="Shape 110"/>
          <p:cNvSpPr/>
          <p:nvPr/>
        </p:nvSpPr>
        <p:spPr>
          <a:xfrm>
            <a:off x="952500" y="5783989"/>
            <a:ext cx="11099800" cy="253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lnSpc>
                <a:spcPct val="10000"/>
              </a:lnSpc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5.  거짓 예언자 마르크스  </a:t>
            </a:r>
            <a:endParaRPr sz="3000">
              <a:solidFill>
                <a:srgbClr val="FFFFFF"/>
              </a:solidFill>
            </a:endParaRPr>
          </a:p>
          <a:p>
            <a:pPr lvl="0" algn="l">
              <a:lnSpc>
                <a:spcPct val="10000"/>
              </a:lnSpc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- 마르크스는 공산사회가 되면 사유재산이 철폐되고 계급이 소멸되고 </a:t>
            </a:r>
            <a:endParaRPr sz="3000">
              <a:solidFill>
                <a:srgbClr val="FFFFFF"/>
              </a:solidFill>
            </a:endParaRPr>
          </a:p>
          <a:p>
            <a:pPr lvl="0" algn="l">
              <a:lnSpc>
                <a:spcPct val="10000"/>
              </a:lnSpc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  국가와 종교가 소멸되는 이상사회가 도래한다고 주장하였지만 역사는 </a:t>
            </a:r>
            <a:endParaRPr sz="3000">
              <a:solidFill>
                <a:srgbClr val="FFFFFF"/>
              </a:solidFill>
            </a:endParaRPr>
          </a:p>
          <a:p>
            <a:pPr lvl="0" algn="l">
              <a:lnSpc>
                <a:spcPct val="10000"/>
              </a:lnSpc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  공산주의 사회가 이상적인 사회가 아님을 증명한다.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1"/>
      <p:bldP build="whole" bldLvl="1" animBg="1" rev="0" advAuto="0" spid="11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20세기 최고의 철학자는???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104900" y="2427535"/>
            <a:ext cx="11099800" cy="1268165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20000"/>
              </a:lnSpc>
              <a:spcBef>
                <a:spcPts val="800"/>
              </a:spcBef>
              <a:buSzTx/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영국의 국영 방송사가 위대한 철학자 10명을 뽑는 설문조사를 벌인 결과 공산주의의 아버지 칼 마르크스가 1위로 선정돼 영국 지성계가 떠들썩하다.</a:t>
            </a:r>
          </a:p>
        </p:txBody>
      </p:sp>
      <p:sp>
        <p:nvSpPr>
          <p:cNvPr id="39" name="Shape 39"/>
          <p:cNvSpPr/>
          <p:nvPr/>
        </p:nvSpPr>
        <p:spPr>
          <a:xfrm>
            <a:off x="1082321" y="5226385"/>
            <a:ext cx="5454944" cy="2918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lnSpc>
                <a:spcPct val="15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2위 - 데이비드 흄 (12.67%)</a:t>
            </a:r>
            <a:endParaRPr b="1" sz="2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5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3위 - 루드비그 비트겐슈타인 (6.80%)</a:t>
            </a:r>
            <a:endParaRPr b="1" sz="2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5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4위 - 프리드리히 니체 (6.49%)</a:t>
            </a:r>
            <a:endParaRPr b="1" sz="2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5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5위 - 플라톤 (5.65%)</a:t>
            </a:r>
          </a:p>
        </p:txBody>
      </p:sp>
      <p:sp>
        <p:nvSpPr>
          <p:cNvPr id="40" name="Shape 40"/>
          <p:cNvSpPr/>
          <p:nvPr/>
        </p:nvSpPr>
        <p:spPr>
          <a:xfrm>
            <a:off x="6952853" y="4460527"/>
            <a:ext cx="5064724" cy="3704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lnSpc>
                <a:spcPct val="15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6위 - 임마누엘 칸트 (5.61%)</a:t>
            </a:r>
            <a:endParaRPr b="1" sz="2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5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7위 - 성 토마스 아퀴나스 (4.83%)</a:t>
            </a:r>
            <a:endParaRPr b="1" sz="2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5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8위 - 소크라테스 (4.82%)</a:t>
            </a:r>
            <a:endParaRPr b="1" sz="2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5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9위- 아리스토텔레스 (4.52%)</a:t>
            </a:r>
            <a:endParaRPr b="1" sz="28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5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10위 - 칼 포퍼 (4.20%)</a:t>
            </a:r>
          </a:p>
        </p:txBody>
      </p:sp>
      <p:sp>
        <p:nvSpPr>
          <p:cNvPr id="41" name="Shape 41"/>
          <p:cNvSpPr/>
          <p:nvPr/>
        </p:nvSpPr>
        <p:spPr>
          <a:xfrm>
            <a:off x="1083733" y="4479116"/>
            <a:ext cx="4114127" cy="55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50000"/>
              </a:lnSpc>
              <a:spcBef>
                <a:spcPts val="800"/>
              </a:spcBef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1위 - 칼 마르크스 (27.93%)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" grpId="1"/>
      <p:bldP build="whole" bldLvl="1" animBg="1" rev="0" advAuto="0" spid="39" grpId="2"/>
      <p:bldP build="whole" bldLvl="1" animBg="1" rev="0" advAuto="0" spid="41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585" y="987590"/>
            <a:ext cx="11667630" cy="7778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ng"/>
          <p:cNvPicPr/>
          <p:nvPr/>
        </p:nvPicPr>
        <p:blipFill>
          <a:blip r:embed="rId2">
            <a:extLst/>
          </a:blip>
          <a:srcRect l="222" t="0" r="222" b="0"/>
          <a:stretch>
            <a:fillRect/>
          </a:stretch>
        </p:blipFill>
        <p:spPr>
          <a:xfrm>
            <a:off x="6485631" y="2590897"/>
            <a:ext cx="5333836" cy="628630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카를 하인리히 마르크스</a:t>
            </a:r>
            <a:endParaRPr sz="5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(1818. 5. 5 ~ 1883. 3. 14)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664633" y="2590897"/>
            <a:ext cx="5334001" cy="62865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카를 하인리히 마르크스는 후대에 큰 영향을 끼친 라인란트 출신의 공산주의 혁명가, 역사학자, 경제학자, 철학자, 사회학자, 마르크스주의의 창시자이다. 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1847년 프리드리히 엥겔스와 공동집필해 이듬해 2월에 발표한 《공산당 선언》과 1867년 초판이 출간된 《자본론》의 저자.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러시아의 10월 혁명을 주도한 블라디미르 레닌은 마르크스를 이론적 기반으로 삼았다.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005003" y="1047749"/>
            <a:ext cx="10994794" cy="765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1818 5월 5일 프로이센의 라인란트 트리어 시에서 7남매 중 첫째로 태어남. </a:t>
            </a: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1835 본 대학 법학부에 입학 </a:t>
            </a: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1837 청년헤겔주의자 모임에 참여 </a:t>
            </a: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1848 『공산당선언』 발표</a:t>
            </a: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1864 국제노동자협회(제1인터내셔널) 참여 </a:t>
            </a: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1867 『자본론』 1권 함부르크에서 출판 </a:t>
            </a: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1883 3월 14일 런던에서 폐종양으로 사망. 하이게이트 공동묘지에 묻힘. </a:t>
            </a: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1885 『자본론』 2권 엥겔스의 편집에 의해 출간 </a:t>
            </a: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FFFFFF"/>
              </a:solidFill>
            </a:endParaRPr>
          </a:p>
          <a:p>
            <a:pPr lvl="0" marL="288757" indent="-288757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1894 『자본론』 3권 출간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831" y="468384"/>
            <a:ext cx="11017138" cy="8816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952500" y="381000"/>
            <a:ext cx="11099800" cy="1252935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20000"/>
              </a:lnSpc>
              <a:spcBef>
                <a:spcPts val="800"/>
              </a:spcBef>
              <a:defRPr sz="5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마르크스의 헤겔주의적 배경</a:t>
            </a:r>
          </a:p>
        </p:txBody>
      </p:sp>
      <p:sp>
        <p:nvSpPr>
          <p:cNvPr id="52" name="Shape 52"/>
          <p:cNvSpPr/>
          <p:nvPr/>
        </p:nvSpPr>
        <p:spPr>
          <a:xfrm>
            <a:off x="948266" y="7152844"/>
            <a:ext cx="10777059" cy="232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마르크스 헤겔주의와의 관계 청산</a:t>
            </a:r>
            <a:endParaRPr sz="26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국가를 칭송하는 대신에 모든 사람이 권력을 나누어 갖는 ‘민주주의’를 목표로 함.</a:t>
            </a:r>
            <a:endParaRPr sz="26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역사는 인민 대중을 무시하거나 억압하는 어떠한 국가도 존재하지 않는 </a:t>
            </a:r>
            <a:endParaRPr sz="26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공산주의를 향하여 나아가고 있다는 마르크스의 사상을 보여줌.</a:t>
            </a:r>
          </a:p>
        </p:txBody>
      </p:sp>
      <p:sp>
        <p:nvSpPr>
          <p:cNvPr id="53" name="Shape 53"/>
          <p:cNvSpPr/>
          <p:nvPr/>
        </p:nvSpPr>
        <p:spPr>
          <a:xfrm>
            <a:off x="1014433" y="5089427"/>
            <a:ext cx="11213001" cy="172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진보사상의 특징을 가진 일직선론 -&gt;  독일 의해 지그재그식의 선으로 수정</a:t>
            </a:r>
            <a:endParaRPr sz="26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성취되어야 할 목표는 미래가 아닌 현재, </a:t>
            </a:r>
            <a:endParaRPr sz="26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최고의 가치는 자아 실현과 같은 낭만주의적으로 이해된 자유</a:t>
            </a:r>
          </a:p>
        </p:txBody>
      </p:sp>
      <p:sp>
        <p:nvSpPr>
          <p:cNvPr id="54" name="Shape 54"/>
          <p:cNvSpPr/>
          <p:nvPr/>
        </p:nvSpPr>
        <p:spPr>
          <a:xfrm>
            <a:off x="974198" y="3627795"/>
            <a:ext cx="9267606" cy="112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헤겔의 변증법은 일반적으로 정, 반, 합의 세 요소로 묘사되지만, </a:t>
            </a:r>
            <a:endParaRPr sz="26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헤겔은 변증법을 ‘상반되는 것을 종합 속에서 파악하는 것’이라고 정의</a:t>
            </a:r>
          </a:p>
        </p:txBody>
      </p:sp>
      <p:sp>
        <p:nvSpPr>
          <p:cNvPr id="55" name="Shape 55"/>
          <p:cNvSpPr/>
          <p:nvPr/>
        </p:nvSpPr>
        <p:spPr>
          <a:xfrm>
            <a:off x="1024466" y="2166164"/>
            <a:ext cx="8769559" cy="1120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360947" indent="-360947" algn="l" defTabSz="457200">
              <a:lnSpc>
                <a:spcPct val="120000"/>
              </a:lnSpc>
              <a:spcBef>
                <a:spcPts val="8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헤겔은 정신이 외부 세계를 창조한다는 신념</a:t>
            </a:r>
            <a:endParaRPr sz="26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“실재하는 것이 이성적인 것이며, 이성적인 것이 실재하는 것이다”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1"/>
      <p:bldP build="whole" bldLvl="1" animBg="1" rev="0" advAuto="0" spid="54" grpId="2"/>
      <p:bldP build="whole" bldLvl="1" animBg="1" rev="0" advAuto="0" spid="52" grpId="4"/>
      <p:bldP build="whole" bldLvl="1" animBg="1" rev="0" advAuto="0" spid="5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20000"/>
              </a:lnSpc>
              <a:spcBef>
                <a:spcPts val="800"/>
              </a:spcBef>
              <a:defRPr sz="5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마르크스의 역사 이론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321560" y="3714464"/>
            <a:ext cx="10361680" cy="2120901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lnSpc>
                <a:spcPct val="12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1.  마르크스 역사관의 출발점은 인간이 자신의 역사를 만든다는 전제</a:t>
            </a:r>
            <a:endParaRPr sz="30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lnSpc>
                <a:spcPct val="12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  인간은 물질 세계의 일부(포이에르바하)</a:t>
            </a:r>
            <a:endParaRPr sz="30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lnSpc>
                <a:spcPct val="12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  인간은 세계의 창조에 참여하고 있다는 것 (헤겔)</a:t>
            </a:r>
          </a:p>
        </p:txBody>
      </p:sp>
      <p:sp>
        <p:nvSpPr>
          <p:cNvPr id="59" name="Shape 59"/>
          <p:cNvSpPr/>
          <p:nvPr/>
        </p:nvSpPr>
        <p:spPr>
          <a:xfrm>
            <a:off x="1138766" y="2630214"/>
            <a:ext cx="6000706" cy="746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228600" indent="-228600" algn="l" defTabSz="457200">
              <a:lnSpc>
                <a:spcPct val="120000"/>
              </a:lnSpc>
              <a:spcBef>
                <a:spcPts val="800"/>
              </a:spcBef>
              <a:buSzPct val="100000"/>
              <a:buChar char="✴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마르크스의 역사 이해 특징</a:t>
            </a:r>
          </a:p>
        </p:txBody>
      </p:sp>
      <p:sp>
        <p:nvSpPr>
          <p:cNvPr id="60" name="Shape 60"/>
          <p:cNvSpPr/>
          <p:nvPr/>
        </p:nvSpPr>
        <p:spPr>
          <a:xfrm>
            <a:off x="1302379" y="6121900"/>
            <a:ext cx="10747025" cy="1267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2.  인간의 필요를 충족시키는 방식인 생산 양식이 생활의 모든 측면</a:t>
            </a:r>
            <a:endParaRPr sz="30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  을 규정, 생존 수단을 창조하는 노동이야말로 삶을 결정짓는 방식</a:t>
            </a:r>
          </a:p>
        </p:txBody>
      </p:sp>
      <p:sp>
        <p:nvSpPr>
          <p:cNvPr id="61" name="Shape 61"/>
          <p:cNvSpPr/>
          <p:nvPr/>
        </p:nvSpPr>
        <p:spPr>
          <a:xfrm>
            <a:off x="1312333" y="7676167"/>
            <a:ext cx="9835568" cy="1267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3.  마르크스에 따르면 특정한 역사 시점에서 생산 양식의 발전이 </a:t>
            </a:r>
            <a:endParaRPr sz="30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lnSpc>
                <a:spcPct val="12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   사회의 법적, 정치적 구조의 변화를 앞지른다.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1"/>
      <p:bldP build="whole" bldLvl="1" animBg="1" rev="0" advAuto="0" spid="60" grpId="2"/>
      <p:bldP build="whole" bldLvl="1" animBg="1" rev="0" advAuto="0" spid="6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asted-image.png"/>
          <p:cNvPicPr/>
          <p:nvPr/>
        </p:nvPicPr>
        <p:blipFill>
          <a:blip r:embed="rId2">
            <a:extLst/>
          </a:blip>
          <a:srcRect l="0" t="8167" r="0" b="8167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</a:rPr>
              <a:t>프리드리히 엥겔스</a:t>
            </a:r>
            <a:endParaRPr sz="7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(1820. 11. 28 - 1895. 8. 5)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6229" indent="-316229" defTabSz="48488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프리드리히 엥겔스는 프로이센 라인 주 바르멘에서 태어났다. </a:t>
            </a:r>
            <a:endParaRPr sz="2324">
              <a:solidFill>
                <a:srgbClr val="FFFFFF"/>
              </a:solidFill>
            </a:endParaRPr>
          </a:p>
          <a:p>
            <a:pPr lvl="0" marL="316229" indent="-316229" defTabSz="48488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청년 헤겔주의자 모임에서 철학 종교 논쟁에 대한 선전가로 활약.</a:t>
            </a:r>
            <a:endParaRPr sz="2324">
              <a:solidFill>
                <a:srgbClr val="FFFFFF"/>
              </a:solidFill>
            </a:endParaRPr>
          </a:p>
          <a:p>
            <a:pPr lvl="0" marL="316229" indent="-316229" defTabSz="48488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 1842년에 카를 마르크스와 처음 만났는데, 「정치경제학 비판 강요」(1844)가 마르크스로부터 인정을 받으며 두 사람은 친구가 됨.</a:t>
            </a:r>
            <a:endParaRPr sz="2324">
              <a:solidFill>
                <a:srgbClr val="FFFFFF"/>
              </a:solidFill>
            </a:endParaRPr>
          </a:p>
          <a:p>
            <a:pPr lvl="0" marL="316229" indent="-316229" defTabSz="48488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마르크스의 후원자이기도 했던 엥겔스는 마르크스와 함께 국제노동운동에 진력하고 마르크스주의를 보급하는 데 힘씀.</a:t>
            </a:r>
            <a:endParaRPr sz="2324">
              <a:solidFill>
                <a:srgbClr val="FFFFFF"/>
              </a:solidFill>
            </a:endParaRPr>
          </a:p>
          <a:p>
            <a:pPr lvl="0" marL="316229" indent="-316229" defTabSz="48488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FFFFFF"/>
                </a:solidFill>
              </a:rPr>
              <a:t>마르크스 사망 이후에는 『자본론』의 제2, 3권을 편집함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952500" y="406400"/>
            <a:ext cx="11099800" cy="155621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프리드리히 엥겔스</a:t>
            </a:r>
            <a:endParaRPr sz="6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(1820년 11월 28일 - 1895년 8월 5일)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952500" y="2204177"/>
            <a:ext cx="11099800" cy="6673123"/>
          </a:xfrm>
          <a:prstGeom prst="rect">
            <a:avLst/>
          </a:prstGeom>
        </p:spPr>
        <p:txBody>
          <a:bodyPr/>
          <a:lstStyle/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독일 라인 주 바르멘시(오늘의 부페르탈)에서 방직 공장주의 집에서 태어남</a:t>
            </a:r>
            <a:endParaRPr sz="2546">
              <a:solidFill>
                <a:srgbClr val="FFFFFF"/>
              </a:solidFill>
            </a:endParaRPr>
          </a:p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엥겔스는 김나지움을 중퇴하고 브레멘 상사에서 일함</a:t>
            </a:r>
            <a:endParaRPr sz="2546">
              <a:solidFill>
                <a:srgbClr val="FFFFFF"/>
              </a:solidFill>
            </a:endParaRPr>
          </a:p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포병지원병으로 베를린에서 복무(1841~)</a:t>
            </a:r>
            <a:endParaRPr sz="2546">
              <a:solidFill>
                <a:srgbClr val="FFFFFF"/>
              </a:solidFill>
            </a:endParaRPr>
          </a:p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베를린 체류 중에 청년헤겔학파의 일원이 됨</a:t>
            </a:r>
            <a:endParaRPr sz="2546">
              <a:solidFill>
                <a:srgbClr val="FFFFFF"/>
              </a:solidFill>
            </a:endParaRPr>
          </a:p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셸링의 반동적, 신비적 철학에 대하여 「셸링과 계시」 등 여러 논문을 통해 반박(1842~)</a:t>
            </a:r>
            <a:endParaRPr sz="2546">
              <a:solidFill>
                <a:srgbClr val="FFFFFF"/>
              </a:solidFill>
            </a:endParaRPr>
          </a:p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공산주의 동맹 강령 『공산당 선언』 의 초안인 『공산주의의 원리』를 씀.(1848~)</a:t>
            </a:r>
            <a:endParaRPr sz="2546">
              <a:solidFill>
                <a:srgbClr val="FFFFFF"/>
              </a:solidFill>
            </a:endParaRPr>
          </a:p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독일 혁명에 적극 참가하였으나, 혁명의 실패로 다시 맨체스터의 공장으로 돌아감</a:t>
            </a:r>
            <a:endParaRPr sz="2546">
              <a:solidFill>
                <a:srgbClr val="FFFFFF"/>
              </a:solidFill>
            </a:endParaRPr>
          </a:p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영국 맨체스터의 공장에서 근무하며 영국의 노동자들을 접함(1882~)</a:t>
            </a:r>
            <a:endParaRPr sz="2546">
              <a:solidFill>
                <a:srgbClr val="FFFFFF"/>
              </a:solidFill>
            </a:endParaRPr>
          </a:p>
          <a:p>
            <a:pPr lvl="0" marL="306324" indent="-306324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>
                <a:solidFill>
                  <a:srgbClr val="FFFFFF"/>
                </a:solidFill>
              </a:rPr>
              <a:t>마르크스의 『자본론』의 완성을 도움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