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23"/>
  </p:notesMasterIdLst>
  <p:sldIdLst>
    <p:sldId id="257" r:id="rId2"/>
    <p:sldId id="274" r:id="rId3"/>
    <p:sldId id="275" r:id="rId4"/>
    <p:sldId id="276" r:id="rId5"/>
    <p:sldId id="27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ACF4677E-8BD2-47ae-8A1F-98590045965D">
      <hp:hncThemeShow xmlns="" xmlns:c="http://schemas.openxmlformats.org/drawingml/2006/chart" xmlns:dgm="http://schemas.openxmlformats.org/drawingml/2006/diagram" xmlns:dsp="http://schemas.microsoft.com/office/drawing/2008/diagram"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87"/>
    <p:restoredTop sz="95018"/>
  </p:normalViewPr>
  <p:slideViewPr>
    <p:cSldViewPr>
      <p:cViewPr>
        <p:scale>
          <a:sx n="70" d="100"/>
          <a:sy n="70" d="100"/>
        </p:scale>
        <p:origin x="-2814" y="-966"/>
      </p:cViewPr>
      <p:guideLst>
        <p:guide orient="horz" pos="2157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/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/>
            <a:fld id="{CF87FFAB-3774-478A-AB79-31AC4B340ACA}" type="datetimeFigureOut">
              <a:rPr lang="ko-KR" altLang="en-US"/>
              <a:pPr lvl="0"/>
              <a:t>2015-09-08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/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/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/>
            <a:fld id="{FCA0DBA1-93AE-4AB4-8EB7-0F0667F4968A}" type="slidenum">
              <a:rPr lang="ko-KR" altLang="en-US"/>
              <a:pPr lvl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92449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0DBA1-93AE-4AB4-8EB7-0F0667F4968A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0DBA1-93AE-4AB4-8EB7-0F0667F4968A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0DBA1-93AE-4AB4-8EB7-0F0667F4968A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0DBA1-93AE-4AB4-8EB7-0F0667F4968A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 smtClean="0"/>
              <a:t>피렌체의 지도 제작자인 </a:t>
            </a:r>
            <a:r>
              <a:rPr lang="ko-KR" altLang="en-US" sz="1200" dirty="0" err="1" smtClean="0"/>
              <a:t>크리스토포로</a:t>
            </a:r>
            <a:r>
              <a:rPr lang="ko-KR" altLang="en-US" sz="1200" dirty="0" smtClean="0"/>
              <a:t> </a:t>
            </a:r>
            <a:r>
              <a:rPr lang="ko-KR" altLang="en-US" sz="1200" dirty="0" err="1" smtClean="0"/>
              <a:t>부온델몬티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Cristoforo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Buondelmonti</a:t>
            </a:r>
            <a:r>
              <a:rPr lang="en-US" altLang="ko-KR" sz="1200" dirty="0" smtClean="0"/>
              <a:t>)</a:t>
            </a:r>
            <a:r>
              <a:rPr lang="ko-KR" altLang="en-US" sz="1200" dirty="0" smtClean="0"/>
              <a:t>가 만든 콘스탄티노플 지도</a:t>
            </a:r>
            <a:r>
              <a:rPr lang="en-US" altLang="ko-KR" sz="1200" dirty="0" smtClean="0"/>
              <a:t>(1422</a:t>
            </a:r>
            <a:r>
              <a:rPr lang="ko-KR" altLang="en-US" sz="1200" dirty="0" smtClean="0"/>
              <a:t>년 작품</a:t>
            </a:r>
            <a:r>
              <a:rPr lang="en-US" altLang="ko-KR" sz="1200" dirty="0" smtClean="0"/>
              <a:t>). </a:t>
            </a:r>
            <a:r>
              <a:rPr lang="ko-KR" altLang="en-US" sz="1200" dirty="0" smtClean="0"/>
              <a:t>현존하는 콘스탄티노플의 가장 오래된 지도로 여겨진다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남쪽에서 북쪽을 바라본 모습으로서 오른쪽의 큰 </a:t>
            </a:r>
            <a:r>
              <a:rPr lang="ko-KR" altLang="en-US" sz="1200" dirty="0" err="1" smtClean="0"/>
              <a:t>성당같은게</a:t>
            </a:r>
            <a:r>
              <a:rPr lang="ko-KR" altLang="en-US" sz="1200" dirty="0" smtClean="0"/>
              <a:t> 성소피아 성당이고 왼쪽 중간쯤의 구석에 있는 큰 건물모형이 </a:t>
            </a:r>
            <a:r>
              <a:rPr lang="ko-KR" altLang="en-US" sz="1200" dirty="0" err="1" smtClean="0"/>
              <a:t>블라케르나이</a:t>
            </a:r>
            <a:r>
              <a:rPr lang="ko-KR" altLang="en-US" sz="1200" dirty="0" smtClean="0"/>
              <a:t> 황궁이다</a:t>
            </a:r>
            <a:r>
              <a:rPr lang="en-US" altLang="ko-KR" sz="1200" dirty="0" smtClean="0"/>
              <a:t>. 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r>
              <a:rPr lang="ko-KR" altLang="en-US" dirty="0" smtClean="0"/>
              <a:t/>
            </a:r>
            <a:br>
              <a:rPr lang="ko-KR" altLang="en-US" dirty="0" smtClean="0"/>
            </a:br>
            <a:r>
              <a:rPr lang="ko-KR" altLang="en-US" dirty="0" smtClean="0"/>
              <a:t>피렌체의 지도 제작자인 </a:t>
            </a:r>
            <a:r>
              <a:rPr lang="ko-KR" altLang="en-US" dirty="0" err="1" smtClean="0"/>
              <a:t>크리스토포로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부온델몬티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Cristoforo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Buondelmonti</a:t>
            </a:r>
            <a:r>
              <a:rPr lang="en-US" altLang="ko-KR" dirty="0" smtClean="0"/>
              <a:t>)</a:t>
            </a:r>
            <a:r>
              <a:rPr lang="ko-KR" altLang="en-US" dirty="0" smtClean="0"/>
              <a:t>가 만든 콘스탄티노플 지도</a:t>
            </a:r>
            <a:r>
              <a:rPr lang="en-US" altLang="ko-KR" dirty="0" smtClean="0"/>
              <a:t>(1422</a:t>
            </a:r>
            <a:r>
              <a:rPr lang="ko-KR" altLang="en-US" dirty="0" smtClean="0"/>
              <a:t>년 작품</a:t>
            </a:r>
            <a:r>
              <a:rPr lang="en-US" altLang="ko-KR" dirty="0" smtClean="0"/>
              <a:t>). </a:t>
            </a:r>
            <a:r>
              <a:rPr lang="ko-KR" altLang="en-US" dirty="0" smtClean="0"/>
              <a:t>현존하는 콘스탄티노플의 가장 오래된 지도로 여겨진다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남쪽에서 북쪽을 바라본 모습으로서 오른쪽의 큰 </a:t>
            </a:r>
            <a:r>
              <a:rPr lang="ko-KR" altLang="en-US" dirty="0" err="1" smtClean="0"/>
              <a:t>성당같은게</a:t>
            </a:r>
            <a:r>
              <a:rPr lang="ko-KR" altLang="en-US" dirty="0" smtClean="0"/>
              <a:t> 성소피아 성당이고 왼쪽 중간쯤의 구석에 있는 큰 건물모형이 </a:t>
            </a:r>
            <a:r>
              <a:rPr lang="ko-KR" altLang="en-US" dirty="0" err="1" smtClean="0"/>
              <a:t>블라케르나이</a:t>
            </a:r>
            <a:r>
              <a:rPr lang="ko-KR" altLang="en-US" dirty="0" smtClean="0"/>
              <a:t> 황궁이다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0DBA1-93AE-4AB4-8EB7-0F0667F4968A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7125D-EB0B-466B-B8DB-A1A6DCC8F75D}" type="slidenum">
              <a:rPr lang="ko-KR" altLang="en-US" smtClean="0"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9963-2927-4DD8-9D33-23D93EDA0183}" type="datetimeFigureOut">
              <a:rPr lang="ko-KR" altLang="en-US" smtClean="0"/>
              <a:pPr/>
              <a:t>2015-09-08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5444-B315-448F-BF46-F3C7D979D74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9963-2927-4DD8-9D33-23D93EDA0183}" type="datetimeFigureOut">
              <a:rPr lang="ko-KR" altLang="en-US" smtClean="0"/>
              <a:pPr/>
              <a:t>2015-09-08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5444-B315-448F-BF46-F3C7D979D74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9963-2927-4DD8-9D33-23D93EDA0183}" type="datetimeFigureOut">
              <a:rPr lang="ko-KR" altLang="en-US" smtClean="0"/>
              <a:pPr/>
              <a:t>2015-09-08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5444-B315-448F-BF46-F3C7D979D74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9963-2927-4DD8-9D33-23D93EDA0183}" type="datetimeFigureOut">
              <a:rPr lang="ko-KR" altLang="en-US" smtClean="0"/>
              <a:pPr/>
              <a:t>2015-09-08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5444-B315-448F-BF46-F3C7D979D74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9963-2927-4DD8-9D33-23D93EDA0183}" type="datetimeFigureOut">
              <a:rPr lang="ko-KR" altLang="en-US" smtClean="0"/>
              <a:pPr/>
              <a:t>2015-09-08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5444-B315-448F-BF46-F3C7D979D74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9963-2927-4DD8-9D33-23D93EDA0183}" type="datetimeFigureOut">
              <a:rPr lang="ko-KR" altLang="en-US" smtClean="0"/>
              <a:pPr/>
              <a:t>2015-09-08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5444-B315-448F-BF46-F3C7D979D74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9963-2927-4DD8-9D33-23D93EDA0183}" type="datetimeFigureOut">
              <a:rPr lang="ko-KR" altLang="en-US" smtClean="0"/>
              <a:pPr/>
              <a:t>2015-09-08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5444-B315-448F-BF46-F3C7D979D74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9963-2927-4DD8-9D33-23D93EDA0183}" type="datetimeFigureOut">
              <a:rPr lang="ko-KR" altLang="en-US" smtClean="0"/>
              <a:pPr/>
              <a:t>2015-09-08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5444-B315-448F-BF46-F3C7D979D74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9963-2927-4DD8-9D33-23D93EDA0183}" type="datetimeFigureOut">
              <a:rPr lang="ko-KR" altLang="en-US" smtClean="0"/>
              <a:pPr/>
              <a:t>2015-09-08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5444-B315-448F-BF46-F3C7D979D74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9963-2927-4DD8-9D33-23D93EDA0183}" type="datetimeFigureOut">
              <a:rPr lang="ko-KR" altLang="en-US" smtClean="0"/>
              <a:pPr/>
              <a:t>2015-09-08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5444-B315-448F-BF46-F3C7D979D74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9963-2927-4DD8-9D33-23D93EDA0183}" type="datetimeFigureOut">
              <a:rPr lang="ko-KR" altLang="en-US" smtClean="0"/>
              <a:pPr/>
              <a:t>2015-09-08</a:t>
            </a:fld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D5444-B315-448F-BF46-F3C7D979D74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lvl="0"/>
            <a:fld id="{251D5444-B315-448F-BF46-F3C7D979D740}" type="slidenum">
              <a:rPr lang="ko-KR" altLang="en-US" smtClean="0"/>
              <a:pPr lvl="0"/>
              <a:t>‹#›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lvl="0"/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lvl="0"/>
            <a:fld id="{62B69963-2927-4DD8-9D33-23D93EDA0183}" type="datetimeFigureOut">
              <a:rPr lang="ko-KR" altLang="en-US" smtClean="0"/>
              <a:pPr lvl="0"/>
              <a:t>2015-09-08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1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1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1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1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1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1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1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ko.wikipedia.org/wiki/%ED%8C%8C%EC%9D%BC:Aya_sofya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kcm.kr/dic_view.php?nid=21846" TargetMode="External"/><Relationship Id="rId2" Type="http://schemas.openxmlformats.org/officeDocument/2006/relationships/hyperlink" Target="http://kcm.kr/dic_view.php?nid=3834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ko-KR" altLang="en-US" dirty="0" err="1" smtClean="0"/>
              <a:t>아우구스티우스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br>
              <a:rPr lang="en-US" altLang="ko-KR" dirty="0" smtClean="0"/>
            </a:br>
            <a:r>
              <a:rPr lang="ko-KR" altLang="en-US" dirty="0" smtClean="0"/>
              <a:t>역사적 배경 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47564" y="4545124"/>
            <a:ext cx="6461760" cy="10668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ko-KR" altLang="en-US"/>
              <a:t>콘스탄티누스 대제</a:t>
            </a:r>
            <a:r>
              <a:rPr lang="en-US" altLang="ko-KR"/>
              <a:t> (306-337)</a:t>
            </a:r>
          </a:p>
          <a:p>
            <a:pPr marL="514350" indent="-514350">
              <a:buAutoNum type="arabicPeriod"/>
            </a:pPr>
            <a:r>
              <a:rPr lang="ko-KR" altLang="en-US"/>
              <a:t>아리우스 논쟁 </a:t>
            </a:r>
          </a:p>
          <a:p>
            <a:pPr marL="514350" indent="-514350">
              <a:buAutoNum type="arabicPeriod"/>
            </a:pPr>
            <a:r>
              <a:rPr lang="ko-KR" altLang="en-US"/>
              <a:t>니케아 공의회 </a:t>
            </a:r>
            <a:r>
              <a:rPr lang="en-US" altLang="ko-KR"/>
              <a:t>(325)</a:t>
            </a:r>
          </a:p>
          <a:p>
            <a:pPr marL="514350" indent="-514350">
              <a:buAutoNum type="arabicPeriod"/>
            </a:pPr>
            <a:endParaRPr lang="ko-KR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endParaRPr lang="ko-KR" altLang="en-US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ko-KR" altLang="en-US"/>
          </a:p>
        </p:txBody>
      </p:sp>
      <p:pic>
        <p:nvPicPr>
          <p:cNvPr id="41986" name="Picture 2" descr="http://cfile27.uf.tistory.com/original/153231434F351F1A05E190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71999" y="0"/>
            <a:ext cx="6480000" cy="6857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/>
              <a:t>황궁의 상상도 </a:t>
            </a:r>
          </a:p>
        </p:txBody>
      </p:sp>
      <p:pic>
        <p:nvPicPr>
          <p:cNvPr id="1026" name="Picture 2" descr="http://cfile10.uf.tistory.com/original/134915414F351F362FE6C8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669851" y="1600200"/>
            <a:ext cx="7194697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endParaRPr lang="ko-KR" altLang="en-US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ko-KR" altLang="en-US"/>
          </a:p>
        </p:txBody>
      </p:sp>
      <p:pic>
        <p:nvPicPr>
          <p:cNvPr id="43010" name="Picture 2" descr="http://cfile10.uf.tistory.com/original/1211B7404F351F292FC823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47664" y="404664"/>
            <a:ext cx="5791200" cy="6153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/>
              <a:t>아야 소피아 성당</a:t>
            </a: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ko-KR" altLang="en-US"/>
          </a:p>
        </p:txBody>
      </p:sp>
      <p:pic>
        <p:nvPicPr>
          <p:cNvPr id="45058" name="Picture 2" descr="https://upload.wikimedia.org/wikipedia/commons/thumb/4/4a/Aya_sofya.jpg/300px-Aya_sofya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71600" y="1700808"/>
            <a:ext cx="6624736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/>
              <a:t>현존하는 활궁터</a:t>
            </a: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ko-KR" altLang="en-US"/>
          </a:p>
        </p:txBody>
      </p:sp>
      <p:pic>
        <p:nvPicPr>
          <p:cNvPr id="40962" name="Picture 2" descr="http://cfile27.uf.tistory.com/original/1826D4404F351F401EF959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27584" y="1484784"/>
            <a:ext cx="7272808" cy="50730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/>
              <a:t>국가와 기독교의 관계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8050"/>
          </a:bodyPr>
          <a:lstStyle/>
          <a:p>
            <a:pPr>
              <a:lnSpc>
                <a:spcPct val="80000"/>
              </a:lnSpc>
              <a:buNone/>
            </a:pPr>
            <a:r>
              <a:rPr lang="en-US" altLang="ko-KR"/>
              <a:t>1. </a:t>
            </a:r>
            <a:r>
              <a:rPr lang="ko-KR" altLang="en-US"/>
              <a:t>역사적 배경 </a:t>
            </a:r>
            <a:r>
              <a:rPr lang="en-US" altLang="ko-KR"/>
              <a:t>– </a:t>
            </a:r>
            <a:r>
              <a:rPr lang="ko-KR" altLang="en-US"/>
              <a:t>테르툴리아누스 </a:t>
            </a:r>
          </a:p>
          <a:p>
            <a:pPr lvl="0">
              <a:lnSpc>
                <a:spcPct val="80000"/>
              </a:lnSpc>
            </a:pPr>
            <a:r>
              <a:rPr lang="ko-KR" altLang="en-US"/>
              <a:t>우리는 항상 황제를 위해 기도하고 있다</a:t>
            </a:r>
            <a:r>
              <a:rPr lang="en-US" altLang="ko-KR"/>
              <a:t>. </a:t>
            </a:r>
            <a:r>
              <a:rPr lang="ko-KR" altLang="en-US"/>
              <a:t>우리는 황제의 장수와 안정된 통치</a:t>
            </a:r>
            <a:r>
              <a:rPr lang="en-US" altLang="ko-KR"/>
              <a:t>, </a:t>
            </a:r>
            <a:r>
              <a:rPr lang="ko-KR" altLang="en-US"/>
              <a:t>안전한 가정</a:t>
            </a:r>
            <a:r>
              <a:rPr lang="en-US" altLang="ko-KR"/>
              <a:t>, </a:t>
            </a:r>
            <a:r>
              <a:rPr lang="ko-KR" altLang="en-US"/>
              <a:t>용감한 군</a:t>
            </a:r>
            <a:r>
              <a:rPr lang="en-US" altLang="ko-KR"/>
              <a:t>, </a:t>
            </a:r>
            <a:r>
              <a:rPr lang="ko-KR" altLang="en-US"/>
              <a:t>신실한 원로원</a:t>
            </a:r>
            <a:r>
              <a:rPr lang="en-US" altLang="ko-KR"/>
              <a:t>, </a:t>
            </a:r>
            <a:r>
              <a:rPr lang="ko-KR" altLang="en-US"/>
              <a:t>정직한 백성</a:t>
            </a:r>
            <a:r>
              <a:rPr lang="en-US" altLang="ko-KR"/>
              <a:t>, </a:t>
            </a:r>
            <a:r>
              <a:rPr lang="ko-KR" altLang="en-US"/>
              <a:t>평온한 세상을 위해서 뿐만 아니라 황제가 기도하고 깊은 모든 것을 위해 기도한다</a:t>
            </a:r>
            <a:r>
              <a:rPr lang="en-US" altLang="ko-KR"/>
              <a:t>. …… </a:t>
            </a:r>
            <a:r>
              <a:rPr lang="ko-KR" altLang="en-US"/>
              <a:t>우리는 전 세계를 위협하는 거대한 힘</a:t>
            </a:r>
            <a:r>
              <a:rPr lang="en-US" altLang="ko-KR"/>
              <a:t>, </a:t>
            </a:r>
            <a:r>
              <a:rPr lang="ko-KR" altLang="en-US"/>
              <a:t>즉 끔찍한 고통이 찾아올 것이라고 위협하는 종말이 로마 제국에 의해 지연되고 있음을 알고 있다</a:t>
            </a:r>
            <a:r>
              <a:rPr lang="en-US" altLang="ko-KR"/>
              <a:t>. …… </a:t>
            </a:r>
            <a:r>
              <a:rPr lang="ko-KR" altLang="en-US"/>
              <a:t>종말의 지연을 위해 기도하는 것은 로마제국이 지속되는 것을 돕는 셈이다</a:t>
            </a:r>
            <a:r>
              <a:rPr lang="en-US" altLang="ko-KR"/>
              <a:t>. …… </a:t>
            </a:r>
            <a:r>
              <a:rPr lang="ko-KR" altLang="en-US"/>
              <a:t>하나님께서 로마 황제를 지명하였기에 황제는 당신들의 황제라기보다 우리의 황제라고 말할 권리가 있다</a:t>
            </a:r>
            <a:r>
              <a:rPr lang="en-US" altLang="ko-KR"/>
              <a:t>. </a:t>
            </a:r>
          </a:p>
          <a:p>
            <a:pPr lvl="0">
              <a:lnSpc>
                <a:spcPct val="80000"/>
              </a:lnSpc>
            </a:pPr>
            <a:endParaRPr lang="ko-KR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ko-KR"/>
              <a:t>2. </a:t>
            </a:r>
            <a:r>
              <a:rPr lang="ko-KR" altLang="en-US"/>
              <a:t>공인 이후 </a:t>
            </a:r>
          </a:p>
          <a:p>
            <a:pPr>
              <a:buNone/>
            </a:pPr>
            <a:r>
              <a:rPr lang="en-US" altLang="ko-KR"/>
              <a:t>  1) </a:t>
            </a:r>
            <a:r>
              <a:rPr lang="ko-KR" altLang="en-US"/>
              <a:t>교회는 정통성과 보편성을 추구</a:t>
            </a:r>
          </a:p>
          <a:p>
            <a:pPr>
              <a:buNone/>
            </a:pPr>
            <a:r>
              <a:rPr lang="en-US" altLang="ko-KR"/>
              <a:t>  2) </a:t>
            </a:r>
            <a:r>
              <a:rPr lang="ko-KR" altLang="en-US"/>
              <a:t>조직적 체계 </a:t>
            </a:r>
            <a:r>
              <a:rPr lang="en-US" altLang="ko-KR"/>
              <a:t>– </a:t>
            </a:r>
            <a:r>
              <a:rPr lang="ko-KR" altLang="en-US"/>
              <a:t>법률적 체제 </a:t>
            </a:r>
          </a:p>
          <a:p>
            <a:pPr>
              <a:buNone/>
            </a:pPr>
            <a:r>
              <a:rPr lang="en-US" altLang="ko-KR"/>
              <a:t>  3) </a:t>
            </a:r>
            <a:r>
              <a:rPr lang="ko-KR" altLang="en-US"/>
              <a:t>교회 </a:t>
            </a:r>
            <a:r>
              <a:rPr lang="en-US" altLang="ko-KR"/>
              <a:t>- </a:t>
            </a:r>
            <a:r>
              <a:rPr lang="ko-KR" altLang="en-US"/>
              <a:t>전문적인 학자들에 의해서 운영</a:t>
            </a:r>
          </a:p>
          <a:p>
            <a:pPr>
              <a:buNone/>
            </a:pPr>
            <a:r>
              <a:rPr lang="en-US" altLang="ko-KR"/>
              <a:t>  4) </a:t>
            </a:r>
            <a:r>
              <a:rPr lang="ko-KR" altLang="en-US"/>
              <a:t>감독 </a:t>
            </a:r>
            <a:r>
              <a:rPr lang="en-US" altLang="ko-KR"/>
              <a:t>– </a:t>
            </a:r>
            <a:r>
              <a:rPr lang="ko-KR" altLang="en-US"/>
              <a:t>법해석의</a:t>
            </a:r>
            <a:r>
              <a:rPr lang="en-US" altLang="ko-KR"/>
              <a:t> </a:t>
            </a:r>
            <a:r>
              <a:rPr lang="ko-KR" altLang="en-US"/>
              <a:t>권한 </a:t>
            </a:r>
            <a:r>
              <a:rPr lang="en-US" altLang="ko-KR"/>
              <a:t>: </a:t>
            </a:r>
            <a:r>
              <a:rPr lang="ko-KR" altLang="en-US"/>
              <a:t>관료의 역할을 수행</a:t>
            </a:r>
            <a:r>
              <a:rPr lang="en-US" altLang="ko-KR"/>
              <a:t> </a:t>
            </a:r>
          </a:p>
          <a:p>
            <a:pPr lvl="0"/>
            <a:endParaRPr lang="ko-KR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/>
              <a:t>콘스탄티누스의 정책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/>
              <a:t>1) 320</a:t>
            </a:r>
            <a:r>
              <a:rPr lang="ko-KR" altLang="en-US"/>
              <a:t>년초</a:t>
            </a:r>
            <a:r>
              <a:rPr lang="en-US" altLang="ko-KR"/>
              <a:t>, 326</a:t>
            </a:r>
            <a:r>
              <a:rPr lang="ko-KR" altLang="en-US"/>
              <a:t>년 </a:t>
            </a:r>
            <a:r>
              <a:rPr lang="en-US" altLang="ko-KR"/>
              <a:t>- </a:t>
            </a:r>
            <a:r>
              <a:rPr lang="ko-KR" altLang="en-US"/>
              <a:t>부유층 후손들은 성직자가 될 수 없는 칙령을 반포</a:t>
            </a:r>
          </a:p>
          <a:p>
            <a:pPr>
              <a:buNone/>
            </a:pPr>
            <a:r>
              <a:rPr lang="en-US" altLang="ko-KR"/>
              <a:t>2)</a:t>
            </a:r>
            <a:r>
              <a:rPr lang="ko-KR" altLang="en-US"/>
              <a:t> ‘정부가 부여하는 의무를 이행해야 할 책임이 없는 소규모 자신을 가진 사람들’</a:t>
            </a:r>
          </a:p>
          <a:p>
            <a:pPr>
              <a:buNone/>
            </a:pPr>
            <a:endParaRPr lang="ko-KR" altLang="en-US"/>
          </a:p>
          <a:p>
            <a:pPr>
              <a:buNone/>
            </a:pPr>
            <a:endParaRPr lang="ko-KR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/>
              <a:t>삼위일체와 기독론 논쟁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AutoNum type="arabicPeriod"/>
            </a:pPr>
            <a:r>
              <a:rPr lang="ko-KR" altLang="en-US"/>
              <a:t>하나님의 유일성을 주장하면서도 그리스도의 신성을 어떻게 설명할 것인가</a:t>
            </a:r>
            <a:r>
              <a:rPr lang="en-US" altLang="ko-KR"/>
              <a:t>? 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ko-KR" altLang="en-US"/>
              <a:t>다양한 이론들 </a:t>
            </a:r>
          </a:p>
          <a:p>
            <a:pPr marL="514350" indent="-514350">
              <a:lnSpc>
                <a:spcPct val="90000"/>
              </a:lnSpc>
              <a:buAutoNum type="arabicParenR"/>
            </a:pPr>
            <a:r>
              <a:rPr lang="ko-KR" altLang="en-US"/>
              <a:t>가현설 </a:t>
            </a:r>
            <a:r>
              <a:rPr lang="en-US" altLang="ko-KR"/>
              <a:t>– </a:t>
            </a:r>
            <a:r>
              <a:rPr lang="ko-KR" altLang="en-US"/>
              <a:t>영지주의자 </a:t>
            </a:r>
          </a:p>
          <a:p>
            <a:pPr marL="514350" indent="-514350">
              <a:lnSpc>
                <a:spcPct val="90000"/>
              </a:lnSpc>
              <a:buAutoNum type="arabicParenR"/>
            </a:pPr>
            <a:r>
              <a:rPr lang="ko-KR" altLang="en-US"/>
              <a:t>군주신론 </a:t>
            </a:r>
            <a:r>
              <a:rPr lang="en-US" altLang="ko-KR"/>
              <a:t>–</a:t>
            </a:r>
            <a:r>
              <a:rPr lang="ko-KR" altLang="en-US"/>
              <a:t>노에투스</a:t>
            </a:r>
            <a:r>
              <a:rPr lang="en-US" altLang="ko-KR"/>
              <a:t>, </a:t>
            </a:r>
            <a:r>
              <a:rPr lang="ko-KR" altLang="en-US"/>
              <a:t>프락세아스</a:t>
            </a:r>
            <a:r>
              <a:rPr lang="en-US" altLang="ko-KR"/>
              <a:t>, </a:t>
            </a:r>
            <a:r>
              <a:rPr lang="ko-KR" altLang="en-US"/>
              <a:t>사벨리우스 </a:t>
            </a:r>
          </a:p>
          <a:p>
            <a:pPr marL="514350" indent="-514350">
              <a:lnSpc>
                <a:spcPct val="90000"/>
              </a:lnSpc>
              <a:buAutoNum type="arabicParenR"/>
            </a:pPr>
            <a:r>
              <a:rPr lang="ko-KR" altLang="en-US"/>
              <a:t>에비온주의  </a:t>
            </a:r>
          </a:p>
          <a:p>
            <a:pPr marL="514350" indent="-514350">
              <a:lnSpc>
                <a:spcPct val="90000"/>
              </a:lnSpc>
              <a:buAutoNum type="arabicParenR"/>
            </a:pPr>
            <a:endParaRPr lang="en-US" altLang="ko-KR"/>
          </a:p>
          <a:p>
            <a:pPr marL="514350" indent="-514350">
              <a:lnSpc>
                <a:spcPct val="90000"/>
              </a:lnSpc>
              <a:buNone/>
            </a:pPr>
            <a:r>
              <a:rPr lang="en-US" altLang="ko-KR"/>
              <a:t>3. </a:t>
            </a:r>
            <a:r>
              <a:rPr lang="ko-KR" altLang="en-US"/>
              <a:t>로고스 </a:t>
            </a:r>
            <a:r>
              <a:rPr lang="en-US" altLang="ko-KR"/>
              <a:t>– </a:t>
            </a:r>
            <a:r>
              <a:rPr lang="ko-KR" altLang="en-US"/>
              <a:t>클레멘스</a:t>
            </a:r>
            <a:r>
              <a:rPr lang="en-US" altLang="ko-KR"/>
              <a:t>, </a:t>
            </a:r>
            <a:r>
              <a:rPr lang="ko-KR" altLang="en-US"/>
              <a:t>오리게네스 </a:t>
            </a:r>
          </a:p>
          <a:p>
            <a:pPr marL="514350" indent="-514350">
              <a:lnSpc>
                <a:spcPct val="90000"/>
              </a:lnSpc>
              <a:buNone/>
            </a:pPr>
            <a:endParaRPr lang="ko-KR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/>
              <a:t>아리우스 논쟁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80000"/>
              </a:lnSpc>
              <a:buAutoNum type="arabicPeriod"/>
            </a:pPr>
            <a:r>
              <a:rPr lang="ko-KR" altLang="en-US"/>
              <a:t>아리우스의 주장 </a:t>
            </a:r>
          </a:p>
          <a:p>
            <a:pPr marL="514350" indent="-514350">
              <a:lnSpc>
                <a:spcPct val="80000"/>
              </a:lnSpc>
              <a:buNone/>
            </a:pPr>
            <a:r>
              <a:rPr lang="ko-KR" altLang="en-US"/>
              <a:t>      </a:t>
            </a:r>
          </a:p>
          <a:p>
            <a:pPr marL="514350" indent="-514350">
              <a:lnSpc>
                <a:spcPct val="80000"/>
              </a:lnSpc>
              <a:buNone/>
            </a:pPr>
            <a:r>
              <a:rPr lang="en-US" altLang="ko-KR"/>
              <a:t>     </a:t>
            </a:r>
            <a:r>
              <a:rPr lang="ko-KR" altLang="en-US"/>
              <a:t>하나님께서 항상 아버지가 아니었다</a:t>
            </a:r>
            <a:r>
              <a:rPr lang="en-US" altLang="ko-KR"/>
              <a:t>. </a:t>
            </a:r>
            <a:r>
              <a:rPr lang="ko-KR" altLang="en-US" i="1" u="sng"/>
              <a:t>오히려 하나님께서 아버지가 아닌 때가 있었다</a:t>
            </a:r>
            <a:r>
              <a:rPr lang="en-US" altLang="ko-KR" i="1" u="sng"/>
              <a:t>. </a:t>
            </a:r>
            <a:r>
              <a:rPr lang="ko-KR" altLang="en-US"/>
              <a:t>하나님의 로고스가 항상 계셨던 것이 아니라 무로부터 출현하였다</a:t>
            </a:r>
            <a:r>
              <a:rPr lang="en-US" altLang="ko-KR"/>
              <a:t>. </a:t>
            </a:r>
            <a:r>
              <a:rPr lang="ko-KR" altLang="en-US"/>
              <a:t>왜냐하면 하나님이신 분이 그렇지 않은 분을 무로부터 생산</a:t>
            </a:r>
            <a:r>
              <a:rPr lang="en-US" altLang="ko-KR"/>
              <a:t>(</a:t>
            </a:r>
            <a:r>
              <a:rPr lang="ko-KR" altLang="en-US"/>
              <a:t>만들다</a:t>
            </a:r>
            <a:r>
              <a:rPr lang="en-US" altLang="ko-KR"/>
              <a:t>)</a:t>
            </a:r>
            <a:r>
              <a:rPr lang="ko-KR" altLang="en-US"/>
              <a:t>하셨기 때문이다</a:t>
            </a:r>
            <a:r>
              <a:rPr lang="en-US" altLang="ko-KR"/>
              <a:t>. </a:t>
            </a:r>
            <a:r>
              <a:rPr lang="ko-KR" altLang="en-US" i="1" u="sng"/>
              <a:t>이렇게 로고스가 계시지 않은 때가 있었다</a:t>
            </a:r>
            <a:r>
              <a:rPr lang="en-US" altLang="ko-KR" i="1" u="sng"/>
              <a:t>. </a:t>
            </a:r>
            <a:r>
              <a:rPr lang="ko-KR" altLang="en-US" i="1" u="sng"/>
              <a:t>왜냐하면 이들은 피조물이고 만들어진 자이기 때문이다</a:t>
            </a:r>
            <a:r>
              <a:rPr lang="en-US" altLang="ko-KR"/>
              <a:t>. </a:t>
            </a:r>
            <a:r>
              <a:rPr lang="ko-KR" altLang="en-US"/>
              <a:t>그는 본질로는 아버지와 유사하지 않고 실제로 그리고 본성적으로는 아버지의 로고스도 아니고</a:t>
            </a:r>
            <a:r>
              <a:rPr lang="en-US" altLang="ko-KR"/>
              <a:t>, </a:t>
            </a:r>
            <a:r>
              <a:rPr lang="ko-KR" altLang="en-US"/>
              <a:t>그의 지혜도 아니다</a:t>
            </a:r>
            <a:r>
              <a:rPr lang="en-US" altLang="ko-KR"/>
              <a:t>. </a:t>
            </a:r>
            <a:r>
              <a:rPr lang="ko-KR" altLang="en-US"/>
              <a:t>그는 만들어지고 생겨진 존재들 중 하나인데</a:t>
            </a:r>
            <a:r>
              <a:rPr lang="en-US" altLang="ko-KR"/>
              <a:t>, </a:t>
            </a:r>
            <a:r>
              <a:rPr lang="ko-KR" altLang="en-US"/>
              <a:t>로고스와 지혜라고 온당치 않게 불린 것이다</a:t>
            </a:r>
            <a:r>
              <a:rPr lang="en-US" altLang="ko-KR"/>
              <a:t>. </a:t>
            </a:r>
            <a:r>
              <a:rPr lang="ko-KR" altLang="en-US"/>
              <a:t>왜냐하면 그도 하나님 자신의 말씀과 하나님 자신 안에 거하는 지혜로 말미암아 생겨났고</a:t>
            </a:r>
            <a:r>
              <a:rPr lang="en-US" altLang="ko-KR"/>
              <a:t>, </a:t>
            </a:r>
            <a:r>
              <a:rPr lang="ko-KR" altLang="en-US"/>
              <a:t>하나님께서 그 지혜 안에서 만물처럼 그도 생산하셨기 때문이다</a:t>
            </a:r>
            <a:r>
              <a:rPr lang="en-US" altLang="ko-KR"/>
              <a:t>. </a:t>
            </a:r>
          </a:p>
          <a:p>
            <a:pPr marL="514350" indent="-514350">
              <a:lnSpc>
                <a:spcPct val="80000"/>
              </a:lnSpc>
              <a:buNone/>
            </a:pPr>
            <a:endParaRPr lang="en-US" altLang="ko-KR"/>
          </a:p>
          <a:p>
            <a:pPr marL="514350" indent="-514350">
              <a:lnSpc>
                <a:spcPct val="80000"/>
              </a:lnSpc>
              <a:buAutoNum type="arabicPeriod"/>
            </a:pPr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/>
              <a:t>사두정치</a:t>
            </a:r>
          </a:p>
        </p:txBody>
      </p:sp>
      <p:sp>
        <p:nvSpPr>
          <p:cNvPr id="5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ct val="0"/>
              </a:spcAft>
            </a:pPr>
            <a:r>
              <a:rPr lang="ko-KR" altLang="en-US"/>
              <a:t>‘아우구스투스’ 칭호 </a:t>
            </a:r>
            <a:r>
              <a:rPr lang="en-US" altLang="ko-KR"/>
              <a:t>– </a:t>
            </a:r>
            <a:r>
              <a:rPr lang="ko-KR" altLang="en-US"/>
              <a:t>디오클레티아누스 </a:t>
            </a:r>
            <a:r>
              <a:rPr lang="en-US" altLang="ko-KR"/>
              <a:t>(</a:t>
            </a:r>
            <a:r>
              <a:rPr lang="ko-KR" altLang="en-US"/>
              <a:t>동방</a:t>
            </a:r>
            <a:r>
              <a:rPr lang="en-US" altLang="ko-KR"/>
              <a:t>), </a:t>
            </a:r>
            <a:r>
              <a:rPr lang="ko-KR" altLang="en-US"/>
              <a:t>막시미아누스 </a:t>
            </a:r>
            <a:r>
              <a:rPr lang="en-US" altLang="ko-KR"/>
              <a:t>(</a:t>
            </a:r>
            <a:r>
              <a:rPr lang="ko-KR" altLang="en-US"/>
              <a:t>서방</a:t>
            </a:r>
            <a:r>
              <a:rPr lang="en-US" altLang="ko-KR"/>
              <a:t>)</a:t>
            </a:r>
          </a:p>
          <a:p>
            <a:pPr>
              <a:spcBef>
                <a:spcPct val="12000"/>
              </a:spcBef>
              <a:spcAft>
                <a:spcPct val="0"/>
              </a:spcAft>
              <a:buNone/>
            </a:pPr>
            <a:r>
              <a:rPr lang="en-US" altLang="ko-KR"/>
              <a:t> </a:t>
            </a:r>
          </a:p>
          <a:p>
            <a:pPr>
              <a:spcBef>
                <a:spcPct val="12000"/>
              </a:spcBef>
              <a:spcAft>
                <a:spcPct val="0"/>
              </a:spcAft>
            </a:pPr>
            <a:r>
              <a:rPr lang="ko-KR" altLang="en-US"/>
              <a:t>‘시저’ </a:t>
            </a:r>
            <a:r>
              <a:rPr lang="en-US" altLang="ko-KR"/>
              <a:t>(</a:t>
            </a:r>
            <a:r>
              <a:rPr lang="ko-KR" altLang="en-US"/>
              <a:t>부황제</a:t>
            </a:r>
            <a:r>
              <a:rPr lang="en-US" altLang="ko-KR"/>
              <a:t>) </a:t>
            </a:r>
            <a:r>
              <a:rPr lang="ko-KR" altLang="en-US"/>
              <a:t>칭호 </a:t>
            </a:r>
            <a:r>
              <a:rPr lang="en-US" altLang="ko-KR"/>
              <a:t>– </a:t>
            </a:r>
            <a:r>
              <a:rPr lang="ko-KR" altLang="en-US"/>
              <a:t>디오클레티아누스 아래에는 갈레리우스</a:t>
            </a:r>
            <a:r>
              <a:rPr lang="en-US" altLang="ko-KR"/>
              <a:t>, </a:t>
            </a:r>
            <a:r>
              <a:rPr lang="ko-KR" altLang="en-US"/>
              <a:t>막시미아누스 아래 콘스탄티우스 </a:t>
            </a:r>
            <a:r>
              <a:rPr lang="en-US" altLang="ko-KR"/>
              <a:t>1</a:t>
            </a:r>
            <a:r>
              <a:rPr lang="ko-KR" altLang="en-US"/>
              <a:t>세 </a:t>
            </a:r>
            <a:r>
              <a:rPr lang="en-US" altLang="ko-KR"/>
              <a:t>(</a:t>
            </a:r>
            <a:r>
              <a:rPr lang="ko-KR" altLang="en-US"/>
              <a:t>클로루스</a:t>
            </a:r>
            <a:r>
              <a:rPr lang="en-US" altLang="ko-KR"/>
              <a:t>) </a:t>
            </a:r>
          </a:p>
          <a:p>
            <a:pPr>
              <a:spcBef>
                <a:spcPct val="12000"/>
              </a:spcBef>
              <a:buNone/>
            </a:pPr>
            <a:r>
              <a:rPr lang="en-US" altLang="ko-KR"/>
              <a:t>* </a:t>
            </a:r>
            <a:r>
              <a:rPr lang="ko-KR" altLang="en-US"/>
              <a:t>최종</a:t>
            </a:r>
            <a:r>
              <a:rPr lang="en-US" altLang="ko-KR"/>
              <a:t> </a:t>
            </a:r>
            <a:r>
              <a:rPr lang="ko-KR" altLang="en-US"/>
              <a:t>권한은 디오클레티아누스에게 있었다</a:t>
            </a:r>
            <a:r>
              <a:rPr lang="en-US" altLang="ko-KR"/>
              <a:t>.  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452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/>
              <a:t>1) </a:t>
            </a:r>
            <a:r>
              <a:rPr lang="ko-KR" altLang="en-US"/>
              <a:t>그리스도의 선재설 부정 </a:t>
            </a:r>
            <a:r>
              <a:rPr lang="en-US" altLang="ko-KR"/>
              <a:t>: </a:t>
            </a:r>
            <a:r>
              <a:rPr lang="ko-KR" altLang="en-US"/>
              <a:t>성부는 성자 앞에 존재한다</a:t>
            </a:r>
            <a:r>
              <a:rPr lang="en-US" altLang="ko-KR"/>
              <a:t>.</a:t>
            </a:r>
          </a:p>
          <a:p>
            <a:pPr>
              <a:buNone/>
            </a:pPr>
            <a:r>
              <a:rPr lang="en-US" altLang="ko-KR"/>
              <a:t>2) </a:t>
            </a:r>
            <a:r>
              <a:rPr lang="ko-KR" altLang="en-US"/>
              <a:t>로고스가 ‘무존재로부터’ 하나님에 의해 존재하게 된 피조물이라는 견해를 제기</a:t>
            </a:r>
          </a:p>
          <a:p>
            <a:pPr>
              <a:buNone/>
            </a:pPr>
            <a:r>
              <a:rPr lang="en-US" altLang="ko-KR"/>
              <a:t>3) </a:t>
            </a:r>
            <a:r>
              <a:rPr lang="ko-KR" altLang="en-US"/>
              <a:t>성자의 지위는 그 자체로 성부의 의지의 결과</a:t>
            </a:r>
          </a:p>
          <a:p>
            <a:pPr>
              <a:buNone/>
            </a:pPr>
            <a:endParaRPr lang="ko-KR" altLang="en-US"/>
          </a:p>
          <a:p>
            <a:pPr>
              <a:buNone/>
            </a:pPr>
            <a:endParaRPr lang="ko-KR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/>
              <a:t>니케아 공의회 </a:t>
            </a:r>
            <a:r>
              <a:rPr lang="en-US" altLang="ko-KR"/>
              <a:t>(325) 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ko-KR" i="1"/>
              <a:t>Θεὸν ἀληθινὸν ἐκ Θεοῦ ἀληθινοῦ,</a:t>
            </a:r>
          </a:p>
          <a:p>
            <a:r>
              <a:rPr lang="el-GR" altLang="ko-KR" i="1"/>
              <a:t>γεννηθέντα, οὐ ποιηθέντα,</a:t>
            </a:r>
          </a:p>
          <a:p>
            <a:r>
              <a:rPr lang="el-GR" altLang="ko-KR" i="1"/>
              <a:t>ὁμοούσιον τῷ Πατρί,</a:t>
            </a:r>
          </a:p>
          <a:p>
            <a:r>
              <a:rPr lang="el-GR" altLang="ko-KR" i="1"/>
              <a:t>δι’ οὗ τὰ πάντα ἐγένετο</a:t>
            </a:r>
          </a:p>
          <a:p>
            <a:endParaRPr lang="en-US" altLang="ko-KR" i="1"/>
          </a:p>
          <a:p>
            <a:pPr marL="514350" indent="-514350">
              <a:buAutoNum type="arabicParenR"/>
            </a:pPr>
            <a:r>
              <a:rPr lang="en-US" altLang="ko-KR"/>
              <a:t>genetos </a:t>
            </a:r>
          </a:p>
          <a:p>
            <a:pPr marL="514350" indent="-514350">
              <a:buAutoNum type="arabicParenR"/>
            </a:pPr>
            <a:r>
              <a:rPr lang="ko-KR" altLang="en-US"/>
              <a:t>호모우시오스 </a:t>
            </a:r>
            <a:r>
              <a:rPr lang="en-US" altLang="ko-KR"/>
              <a:t>: </a:t>
            </a:r>
            <a:r>
              <a:rPr lang="ko-KR" altLang="en-US"/>
              <a:t>동일본질 </a:t>
            </a:r>
          </a:p>
          <a:p>
            <a:pPr lvl="0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file229.uf.daum.net/image/115D6C024CE20DEB5D7BB8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2987824" y="332656"/>
            <a:ext cx="4677006" cy="60486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548680"/>
            <a:ext cx="1200329" cy="5067750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lvl="0"/>
            <a:r>
              <a:rPr lang="ko-KR" altLang="en-US" sz="6600"/>
              <a:t>사두정치 </a:t>
            </a:r>
          </a:p>
        </p:txBody>
      </p:sp>
    </p:spTree>
    <p:extLst>
      <p:ext uri="{BB962C8B-B14F-4D97-AF65-F5344CB8AC3E}">
        <p14:creationId xmlns:p14="http://schemas.microsoft.com/office/powerpoint/2010/main" val="1553978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/>
              <a:t>이 표징으로 승리하리라</a:t>
            </a:r>
            <a:r>
              <a:rPr lang="en-US" altLang="ko-KR"/>
              <a:t>!</a:t>
            </a:r>
            <a:endParaRPr lang="ko-KR" altLang="en-US"/>
          </a:p>
        </p:txBody>
      </p:sp>
      <p:pic>
        <p:nvPicPr>
          <p:cNvPr id="5" name="Picture 2" descr="http://ot.re.kr/jboard/data/customs/binary/monogram.gif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2555776" y="1988840"/>
            <a:ext cx="4176464" cy="2636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0180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Autofit/>
          </a:bodyPr>
          <a:lstStyle/>
          <a:p>
            <a:pPr>
              <a:spcAft>
                <a:spcPct val="0"/>
              </a:spcAft>
              <a:buNone/>
            </a:pPr>
            <a:endParaRPr lang="ko-KR" altLang="en-US" sz="1400"/>
          </a:p>
          <a:p>
            <a:pPr lvl="0">
              <a:spcBef>
                <a:spcPct val="24000"/>
              </a:spcBef>
              <a:spcAft>
                <a:spcPct val="0"/>
              </a:spcAft>
            </a:pPr>
            <a:r>
              <a:rPr lang="ko-KR" altLang="en-US" sz="1400"/>
              <a:t>전부터 우리</a:t>
            </a:r>
            <a:r>
              <a:rPr lang="en-US" altLang="ko-KR" sz="1400"/>
              <a:t>(</a:t>
            </a:r>
            <a:r>
              <a:rPr lang="ko-KR" altLang="en-US" sz="1400">
                <a:hlinkClick r:id="rId2"/>
              </a:rPr>
              <a:t>콘스탄티누스</a:t>
            </a:r>
            <a:r>
              <a:rPr lang="ko-KR" altLang="en-US" sz="1400"/>
              <a:t>와 리키니우스</a:t>
            </a:r>
            <a:r>
              <a:rPr lang="en-US" altLang="ko-KR" sz="1400"/>
              <a:t>) </a:t>
            </a:r>
            <a:r>
              <a:rPr lang="ko-KR" altLang="en-US" sz="1400"/>
              <a:t>두 사람은 신앙의 자유를 방해해서는 안 된다고 생각해왔다</a:t>
            </a:r>
            <a:r>
              <a:rPr lang="en-US" altLang="ko-KR" sz="1400"/>
              <a:t>. </a:t>
            </a:r>
            <a:br>
              <a:rPr lang="en-US" altLang="ko-KR" sz="1400"/>
            </a:br>
            <a:r>
              <a:rPr lang="ko-KR" altLang="en-US" sz="1400"/>
              <a:t>뿐만 아니라 신앙은 각자 자신의 양심에 비추어 결정해야 할 일이라고 생각해왔다</a:t>
            </a:r>
            <a:r>
              <a:rPr lang="en-US" altLang="ko-KR" sz="1400"/>
              <a:t>. </a:t>
            </a:r>
            <a:r>
              <a:rPr lang="ko-KR" altLang="en-US" sz="1400"/>
              <a:t>따라서 우리 두 사람이 통치하는 제국 서방에서는 이미 기독교도에 대해서도 신앙을 인정하고 신앙을 깊게 하는 데 필요한 제의를 거행하는 자유도 인정했다</a:t>
            </a:r>
            <a:r>
              <a:rPr lang="en-US" altLang="ko-KR" sz="1400"/>
              <a:t>. </a:t>
            </a:r>
            <a:r>
              <a:rPr lang="ko-KR" altLang="en-US" sz="1400"/>
              <a:t>하지만 이 묵인 상태가 실제로 법률을 집행하는 자들 사이에 혼란을 불러일으켰고</a:t>
            </a:r>
            <a:r>
              <a:rPr lang="en-US" altLang="ko-KR" sz="1400"/>
              <a:t>, </a:t>
            </a:r>
            <a:r>
              <a:rPr lang="ko-KR" altLang="en-US" sz="1400"/>
              <a:t>따라서 우리의 이런 생각도 실제로는 사문화되었다는 것을 인정하지 않을 수 없다</a:t>
            </a:r>
            <a:r>
              <a:rPr lang="en-US" altLang="ko-KR" sz="1400"/>
              <a:t>. </a:t>
            </a:r>
            <a:br>
              <a:rPr lang="en-US" altLang="ko-KR" sz="1400"/>
            </a:br>
            <a:r>
              <a:rPr lang="ko-KR" altLang="en-US" sz="1400"/>
              <a:t>그래서 정제 </a:t>
            </a:r>
            <a:r>
              <a:rPr lang="ko-KR" altLang="en-US" sz="1400">
                <a:hlinkClick r:id="rId2"/>
              </a:rPr>
              <a:t>콘스탄티누스</a:t>
            </a:r>
            <a:r>
              <a:rPr lang="ko-KR" altLang="en-US" sz="1400"/>
              <a:t>와 정제 리키니우스는 제국이 안고 있는 수많은 과제를 의논하기 위해 밀라노에서 만난 이 기회에 모든 백성에게 매우 중요한 신앙 문제에 대해서도 명확한 방향을 정해야 한다는 데 의견이 일치했다</a:t>
            </a:r>
            <a:r>
              <a:rPr lang="en-US" altLang="ko-KR" sz="1400"/>
              <a:t>. </a:t>
            </a:r>
          </a:p>
          <a:p>
            <a:pPr lvl="0">
              <a:spcBef>
                <a:spcPct val="24000"/>
              </a:spcBef>
              <a:spcAft>
                <a:spcPct val="0"/>
              </a:spcAft>
            </a:pPr>
            <a:r>
              <a:rPr lang="ko-KR" altLang="en-US" sz="1400"/>
              <a:t>그것은 기독교도만이 아니라 어떤 종교를 신봉하는 자에게도 각자가 원하는 신을 믿을 권리를 완전히 인정하는 것이다</a:t>
            </a:r>
            <a:r>
              <a:rPr lang="en-US" altLang="ko-KR" sz="1400"/>
              <a:t>. </a:t>
            </a:r>
            <a:r>
              <a:rPr lang="ko-KR" altLang="en-US" sz="1400" b="1" i="1" u="sng"/>
              <a:t>그 신이 무엇이든</a:t>
            </a:r>
            <a:r>
              <a:rPr lang="en-US" altLang="ko-KR" sz="1400" b="1" i="1" u="sng"/>
              <a:t>, </a:t>
            </a:r>
            <a:r>
              <a:rPr lang="ko-KR" altLang="en-US" sz="1400" b="1" i="1" u="sng"/>
              <a:t>통치자인 황제와 그 신하인 백성에게 평화와 번영을 가져다준다면 인정해야 마땅하다</a:t>
            </a:r>
            <a:r>
              <a:rPr lang="en-US" altLang="ko-KR" sz="1400"/>
              <a:t>. </a:t>
            </a:r>
            <a:r>
              <a:rPr lang="ko-KR" altLang="en-US" sz="1400"/>
              <a:t>우리 두 사람은 모든 신하에게 신앙의 자유를 인정하는 것이 가장 합리적이며 최선의 정책이라는 합의에 이르렀다</a:t>
            </a:r>
            <a:r>
              <a:rPr lang="en-US" altLang="ko-KR" sz="1400"/>
              <a:t>. </a:t>
            </a:r>
          </a:p>
          <a:p>
            <a:pPr lvl="0">
              <a:spcBef>
                <a:spcPct val="24000"/>
              </a:spcBef>
              <a:spcAft>
                <a:spcPct val="0"/>
              </a:spcAft>
            </a:pPr>
            <a:r>
              <a:rPr lang="ko-KR" altLang="en-US" sz="1400"/>
              <a:t>오늘부터 기독교든 다른 어떤 종교든 관계없이 각자 원하는 종교를 믿고 거기에 수반되는 제의에 참가할 자유를 완전히 인정받는다</a:t>
            </a:r>
            <a:r>
              <a:rPr lang="en-US" altLang="ko-KR" sz="1400"/>
              <a:t>. </a:t>
            </a:r>
            <a:r>
              <a:rPr lang="ko-KR" altLang="en-US" sz="1400"/>
              <a:t>그것이 어떤 신이든</a:t>
            </a:r>
            <a:r>
              <a:rPr lang="en-US" altLang="ko-KR" sz="1400"/>
              <a:t>, </a:t>
            </a:r>
            <a:r>
              <a:rPr lang="ko-KR" altLang="en-US" sz="1400"/>
              <a:t>그 지고의 존재가 은혜와 자애로써 제국에 사는 모든 사람을 화해와 융화로 이끌어 주기를 바라면서</a:t>
            </a:r>
            <a:r>
              <a:rPr lang="en-US" altLang="ko-KR" sz="1400"/>
              <a:t>. </a:t>
            </a:r>
          </a:p>
          <a:p>
            <a:pPr lvl="0">
              <a:spcBef>
                <a:spcPct val="24000"/>
              </a:spcBef>
            </a:pPr>
            <a:r>
              <a:rPr lang="en-US" altLang="ko-KR" sz="1400"/>
              <a:t/>
            </a:r>
            <a:br>
              <a:rPr lang="en-US" altLang="ko-KR" sz="1400"/>
            </a:br>
            <a:r>
              <a:rPr lang="en-US" altLang="ko-KR" sz="1400"/>
              <a:t>A.D 313</a:t>
            </a:r>
            <a:r>
              <a:rPr lang="ko-KR" altLang="en-US" sz="1400"/>
              <a:t>년 </a:t>
            </a:r>
            <a:r>
              <a:rPr lang="en-US" altLang="ko-KR" sz="1400"/>
              <a:t>6</a:t>
            </a:r>
            <a:r>
              <a:rPr lang="ko-KR" altLang="en-US" sz="1400"/>
              <a:t>월 밀라노에서 </a:t>
            </a:r>
            <a:r>
              <a:rPr lang="ko-KR" altLang="en-US" sz="1400">
                <a:hlinkClick r:id="rId3"/>
              </a:rPr>
              <a:t>로마</a:t>
            </a:r>
            <a:r>
              <a:rPr lang="ko-KR" altLang="en-US" sz="1400"/>
              <a:t>의 두 황제 </a:t>
            </a:r>
            <a:r>
              <a:rPr lang="ko-KR" altLang="en-US" sz="1400">
                <a:hlinkClick r:id="rId2"/>
              </a:rPr>
              <a:t>콘스탄티누스</a:t>
            </a:r>
            <a:r>
              <a:rPr lang="ko-KR" altLang="en-US" sz="1400"/>
              <a:t>와 리키니우스가 공표 </a:t>
            </a:r>
            <a:br>
              <a:rPr lang="ko-KR" altLang="en-US" sz="1400"/>
            </a:br>
            <a:endParaRPr lang="ko-KR" alt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331640" y="332656"/>
            <a:ext cx="3744416" cy="1094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o-KR" altLang="en-US" sz="4800"/>
              <a:t>밀라노  칙령 </a:t>
            </a:r>
          </a:p>
          <a:p>
            <a:pPr lvl="0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5321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/>
              <a:t>콘스탄티누스의 종교적 행위</a:t>
            </a:r>
            <a:r>
              <a:rPr lang="en-US" altLang="ko-KR"/>
              <a:t>? 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80000"/>
              </a:lnSpc>
              <a:buAutoNum type="arabicParenR"/>
            </a:pPr>
            <a:r>
              <a:rPr lang="ko-KR" altLang="en-US"/>
              <a:t>콘스탄티누스의 정치를 근대적 관점에서의 국가 지도자의 정치라고 규정하는 것에 반대한다</a:t>
            </a:r>
            <a:r>
              <a:rPr lang="en-US" altLang="ko-KR"/>
              <a:t>.</a:t>
            </a:r>
            <a:r>
              <a:rPr lang="ko-KR" altLang="en-US"/>
              <a:t> 왜냐하면 아무리 지독한 회의주의자라도 이 정도의 계산 위에 종교를 문제를 다루지 않았다</a:t>
            </a:r>
            <a:r>
              <a:rPr lang="en-US" altLang="ko-KR"/>
              <a:t>. </a:t>
            </a:r>
          </a:p>
          <a:p>
            <a:pPr marL="514350" indent="-514350">
              <a:lnSpc>
                <a:spcPct val="80000"/>
              </a:lnSpc>
              <a:buAutoNum type="arabicParenR"/>
            </a:pPr>
            <a:r>
              <a:rPr lang="ko-KR" altLang="en-US"/>
              <a:t>둘째로 콘스탄티누스가 그런 기회주의자였다면 그는 참으로 좋지 않은 시기를 선택했다는 것이다</a:t>
            </a:r>
            <a:r>
              <a:rPr lang="en-US" altLang="ko-KR"/>
              <a:t>. </a:t>
            </a:r>
            <a:r>
              <a:rPr lang="ko-KR" altLang="en-US"/>
              <a:t>그가 그의 군기와 방패에 그리스도의 표지를 붙이고 전투에 임한 것은 그 당시의 이교도적 관습과 반하는 것이었다</a:t>
            </a:r>
            <a:r>
              <a:rPr lang="en-US" altLang="ko-KR"/>
              <a:t>.</a:t>
            </a:r>
          </a:p>
          <a:p>
            <a:pPr marL="514350" indent="-514350">
              <a:lnSpc>
                <a:spcPct val="80000"/>
              </a:lnSpc>
              <a:buAutoNum type="arabicParenR"/>
            </a:pPr>
            <a:r>
              <a:rPr lang="ko-KR" altLang="en-US"/>
              <a:t>기독교의 보잘 것 없는 후원</a:t>
            </a:r>
            <a:r>
              <a:rPr lang="en-US" altLang="ko-KR"/>
              <a:t> </a:t>
            </a:r>
          </a:p>
          <a:p>
            <a:pPr lvl="0">
              <a:lnSpc>
                <a:spcPct val="80000"/>
              </a:lnSpc>
            </a:pPr>
            <a:endParaRPr lang="ko-KR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/>
              <a:t>콘스탄티누스의 종교성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80000"/>
              </a:lnSpc>
              <a:buAutoNum type="arabicParenR"/>
            </a:pPr>
            <a:r>
              <a:rPr lang="ko-KR" altLang="en-US"/>
              <a:t>하나님을 두려워하는 마음 </a:t>
            </a:r>
            <a:r>
              <a:rPr lang="en-US" altLang="ko-KR"/>
              <a:t>- </a:t>
            </a:r>
            <a:r>
              <a:rPr lang="ko-KR" altLang="en-US"/>
              <a:t>그가 교회를 짓고 기독교인들을 위한 법률을 제정할 때도 그가 기독교인을 위해서 한 것이 아니라 단지 하나님을 두려워하는 마음으로 행한 것으로 보인다</a:t>
            </a:r>
            <a:r>
              <a:rPr lang="en-US" altLang="ko-KR"/>
              <a:t>. </a:t>
            </a:r>
          </a:p>
          <a:p>
            <a:pPr marL="514350" indent="-514350">
              <a:lnSpc>
                <a:spcPct val="80000"/>
              </a:lnSpc>
              <a:buAutoNum type="arabicParenR"/>
            </a:pPr>
            <a:r>
              <a:rPr lang="ko-KR" altLang="en-US"/>
              <a:t>리키우스의 종교성과의 유사성</a:t>
            </a:r>
            <a:r>
              <a:rPr lang="en-US" altLang="ko-KR"/>
              <a:t> </a:t>
            </a:r>
          </a:p>
          <a:p>
            <a:pPr marL="514350" indent="-514350">
              <a:lnSpc>
                <a:spcPct val="80000"/>
              </a:lnSpc>
              <a:buAutoNum type="arabicParenR"/>
            </a:pPr>
            <a:r>
              <a:rPr lang="ko-KR" altLang="en-US"/>
              <a:t>양자의 차이점은 콘스탄티누스는 기독교 신자들을 보호하고 지원함으로서 이러한 능력을 자기 것으로 만들었다는 점이다</a:t>
            </a:r>
            <a:r>
              <a:rPr lang="en-US" altLang="ko-KR"/>
              <a:t>. </a:t>
            </a:r>
            <a:r>
              <a:rPr lang="ko-KR" altLang="en-US"/>
              <a:t>콘스탄티누스의 신앙에 관한 해석은 정작 기독교 메시지에 대한 이해는 보잘것없은 진지한 인간상을 우리에게 드러내보여 주는 그 자신의 남긴 글 속에서 보다 확실히 나타난다</a:t>
            </a:r>
            <a:r>
              <a:rPr lang="en-US" altLang="ko-KR"/>
              <a:t>. </a:t>
            </a:r>
          </a:p>
          <a:p>
            <a:pPr lvl="0">
              <a:lnSpc>
                <a:spcPct val="80000"/>
              </a:lnSpc>
            </a:pPr>
            <a:endParaRPr lang="ko-KR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ko-KR" altLang="en-US"/>
              <a:t>황제 교황주의</a:t>
            </a:r>
            <a:r>
              <a:rPr lang="en-US" altLang="ko-KR"/>
              <a:t/>
            </a:r>
            <a:br>
              <a:rPr lang="en-US" altLang="ko-KR"/>
            </a:br>
            <a:r>
              <a:rPr lang="en-US" altLang="ko-KR"/>
              <a:t>(Caesaro-papalist) </a:t>
            </a:r>
            <a:r>
              <a:rPr lang="ko-KR" altLang="en-US"/>
              <a:t>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ko-KR" altLang="en-US"/>
              <a:t>* 에우세비우스의 증언 </a:t>
            </a:r>
          </a:p>
          <a:p>
            <a:pPr>
              <a:lnSpc>
                <a:spcPct val="90000"/>
              </a:lnSpc>
            </a:pPr>
            <a:r>
              <a:rPr lang="ko-KR" altLang="en-US"/>
              <a:t>“여러분은 교회문제에 관해 재판할 수 있는 감독들입니다</a:t>
            </a:r>
            <a:r>
              <a:rPr lang="en-US" altLang="ko-KR"/>
              <a:t>. </a:t>
            </a:r>
            <a:r>
              <a:rPr lang="ko-KR" altLang="en-US"/>
              <a:t>그러나 나는 교회밖에 있는 사람들을 감독하도록 하나님께서 임명하신 감독입니다</a:t>
            </a:r>
            <a:r>
              <a:rPr lang="en-US" altLang="ko-KR"/>
              <a:t>.” </a:t>
            </a:r>
          </a:p>
          <a:p>
            <a:pPr marL="514350" indent="-514350">
              <a:lnSpc>
                <a:spcPct val="90000"/>
              </a:lnSpc>
              <a:buNone/>
            </a:pPr>
            <a:endParaRPr lang="en-US" altLang="ko-KR"/>
          </a:p>
          <a:p>
            <a:pPr>
              <a:lnSpc>
                <a:spcPct val="90000"/>
              </a:lnSpc>
              <a:buNone/>
            </a:pPr>
            <a:r>
              <a:rPr lang="en-US" altLang="ko-KR"/>
              <a:t>(1) </a:t>
            </a:r>
            <a:r>
              <a:rPr lang="ko-KR" altLang="en-US"/>
              <a:t>정복되지 않은 태양의 숭배와 기독교의 공존</a:t>
            </a:r>
          </a:p>
          <a:p>
            <a:pPr lvl="0">
              <a:lnSpc>
                <a:spcPct val="90000"/>
              </a:lnSpc>
            </a:pPr>
            <a:r>
              <a:rPr lang="en-US" altLang="ko-KR"/>
              <a:t>320</a:t>
            </a:r>
            <a:r>
              <a:rPr lang="ko-KR" altLang="en-US"/>
              <a:t>년 주조된 화폐</a:t>
            </a:r>
            <a:r>
              <a:rPr lang="en-US" altLang="ko-KR"/>
              <a:t>-</a:t>
            </a:r>
            <a:r>
              <a:rPr lang="ko-KR" altLang="en-US"/>
              <a:t>그리스도와 로마의 옛 신 공존 </a:t>
            </a:r>
          </a:p>
          <a:p>
            <a:pPr>
              <a:lnSpc>
                <a:spcPct val="90000"/>
              </a:lnSpc>
              <a:buNone/>
            </a:pPr>
            <a:r>
              <a:rPr lang="en-US" altLang="ko-KR"/>
              <a:t>(2) </a:t>
            </a:r>
            <a:r>
              <a:rPr lang="ko-KR" altLang="en-US"/>
              <a:t>기독교의 재산 환수</a:t>
            </a:r>
            <a:r>
              <a:rPr lang="en-US" altLang="ko-KR"/>
              <a:t>, </a:t>
            </a:r>
            <a:r>
              <a:rPr lang="ko-KR" altLang="en-US"/>
              <a:t>아내의 레이트란 궁을 교회 기증</a:t>
            </a:r>
          </a:p>
          <a:p>
            <a:pPr>
              <a:lnSpc>
                <a:spcPct val="90000"/>
              </a:lnSpc>
              <a:buNone/>
            </a:pPr>
            <a:r>
              <a:rPr lang="en-US" altLang="ko-KR"/>
              <a:t>(3) </a:t>
            </a:r>
            <a:r>
              <a:rPr lang="ko-KR" altLang="en-US"/>
              <a:t>주의 첫날 예배 </a:t>
            </a:r>
            <a:r>
              <a:rPr lang="en-US" altLang="ko-KR"/>
              <a:t>– </a:t>
            </a:r>
            <a:r>
              <a:rPr lang="ko-KR" altLang="en-US"/>
              <a:t>태양신 제사와 동일 </a:t>
            </a:r>
            <a:r>
              <a:rPr lang="en-US" altLang="ko-KR"/>
              <a:t> </a:t>
            </a:r>
          </a:p>
          <a:p>
            <a:pPr lvl="0">
              <a:lnSpc>
                <a:spcPct val="90000"/>
              </a:lnSpc>
            </a:pPr>
            <a:endParaRPr lang="en-US" altLang="ko-KR"/>
          </a:p>
          <a:p>
            <a:pPr>
              <a:lnSpc>
                <a:spcPct val="90000"/>
              </a:lnSpc>
              <a:buNone/>
            </a:pPr>
            <a:endParaRPr lang="ko-KR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/>
              <a:t>콘스탄티노플로 옮긴 이유</a:t>
            </a:r>
            <a:r>
              <a:rPr lang="en-US" altLang="ko-KR"/>
              <a:t>?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ko-KR" altLang="en-US"/>
              <a:t>게르만족의 침입과 페르시아의 침입 방지</a:t>
            </a:r>
          </a:p>
          <a:p>
            <a:pPr marL="514350" indent="-514350">
              <a:buAutoNum type="arabicPeriod"/>
            </a:pPr>
            <a:r>
              <a:rPr lang="ko-KR" altLang="en-US"/>
              <a:t>새로운 수도의 건설의 열망 </a:t>
            </a:r>
          </a:p>
          <a:p>
            <a:pPr marL="514350" indent="-514350">
              <a:buFont typeface="Arial"/>
              <a:buAutoNum type="arabicPeriod"/>
            </a:pPr>
            <a:r>
              <a:rPr lang="ko-KR" altLang="en-US"/>
              <a:t>콘스탄티노플 </a:t>
            </a:r>
          </a:p>
          <a:p>
            <a:pPr marL="514350" indent="-514350">
              <a:buAutoNum type="arabicPeriod"/>
            </a:pPr>
            <a:r>
              <a:rPr lang="ko-KR" altLang="en-US"/>
              <a:t>최적의 교역 장소</a:t>
            </a:r>
          </a:p>
          <a:p>
            <a:pPr marL="514350" indent="-514350">
              <a:buFont typeface="Arial"/>
              <a:buAutoNum type="arabicPeriod"/>
            </a:pPr>
            <a:r>
              <a:rPr lang="en-US" altLang="ko-KR"/>
              <a:t>7</a:t>
            </a:r>
            <a:r>
              <a:rPr lang="ko-KR" altLang="en-US"/>
              <a:t>개의 언덕 </a:t>
            </a:r>
            <a:r>
              <a:rPr lang="en-US" altLang="ko-KR"/>
              <a:t>– </a:t>
            </a:r>
            <a:r>
              <a:rPr lang="ko-KR" altLang="en-US"/>
              <a:t>방어에 최적 </a:t>
            </a:r>
          </a:p>
          <a:p>
            <a:pPr marL="514350" indent="-514350">
              <a:buAutoNum type="arabicPeriod"/>
            </a:pPr>
            <a:endParaRPr lang="ko-KR" altLang="en-US"/>
          </a:p>
          <a:p>
            <a:pPr marL="514350" indent="-514350">
              <a:buNone/>
            </a:pPr>
            <a:endParaRPr lang="ko-KR" alt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근접">
  <a:themeElements>
    <a:clrScheme name="근접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근접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58</TotalTime>
  <Words>722</Words>
  <Application>Microsoft Office PowerPoint</Application>
  <PresentationFormat>화면 슬라이드 쇼(4:3)</PresentationFormat>
  <Paragraphs>83</Paragraphs>
  <Slides>21</Slides>
  <Notes>6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2" baseType="lpstr">
      <vt:lpstr>근접</vt:lpstr>
      <vt:lpstr>아우구스티우스 :  역사적 배경  </vt:lpstr>
      <vt:lpstr>사두정치</vt:lpstr>
      <vt:lpstr>PowerPoint 프레젠테이션</vt:lpstr>
      <vt:lpstr>이 표징으로 승리하리라!</vt:lpstr>
      <vt:lpstr>PowerPoint 프레젠테이션</vt:lpstr>
      <vt:lpstr>콘스탄티누스의 종교적 행위? </vt:lpstr>
      <vt:lpstr>콘스탄티누스의 종교성 </vt:lpstr>
      <vt:lpstr>황제 교황주의 (Caesaro-papalist)  </vt:lpstr>
      <vt:lpstr>콘스탄티노플로 옮긴 이유?</vt:lpstr>
      <vt:lpstr>PowerPoint 프레젠테이션</vt:lpstr>
      <vt:lpstr>황궁의 상상도 </vt:lpstr>
      <vt:lpstr>PowerPoint 프레젠테이션</vt:lpstr>
      <vt:lpstr>아야 소피아 성당</vt:lpstr>
      <vt:lpstr>현존하는 활궁터</vt:lpstr>
      <vt:lpstr>국가와 기독교의 관계 </vt:lpstr>
      <vt:lpstr>PowerPoint 프레젠테이션</vt:lpstr>
      <vt:lpstr>콘스탄티누스의 정책 </vt:lpstr>
      <vt:lpstr>삼위일체와 기독론 논쟁 </vt:lpstr>
      <vt:lpstr>아리우스 논쟁 </vt:lpstr>
      <vt:lpstr>PowerPoint 프레젠테이션</vt:lpstr>
      <vt:lpstr>니케아 공의회 (325) 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VIP USER</dc:creator>
  <cp:lastModifiedBy>Registered User</cp:lastModifiedBy>
  <cp:revision>62</cp:revision>
  <dcterms:created xsi:type="dcterms:W3CDTF">2013-05-03T06:29:08Z</dcterms:created>
  <dcterms:modified xsi:type="dcterms:W3CDTF">2015-09-08T13:24:53Z</dcterms:modified>
</cp:coreProperties>
</file>